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72" r:id="rId17"/>
    <p:sldId id="271"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7" d="100"/>
          <a:sy n="87" d="100"/>
        </p:scale>
        <p:origin x="-864" y="6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2F721B-6B06-4240-A36E-233814D1A10E}" type="datetimeFigureOut">
              <a:rPr lang="en-US" smtClean="0"/>
              <a:pPr/>
              <a:t>4/14/2012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5F270-94EB-4323-A3AA-76B4CC1E1A5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2F721B-6B06-4240-A36E-233814D1A10E}" type="datetimeFigureOut">
              <a:rPr lang="en-US" smtClean="0"/>
              <a:pPr/>
              <a:t>4/14/2012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5F270-94EB-4323-A3AA-76B4CC1E1A5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2F721B-6B06-4240-A36E-233814D1A10E}" type="datetimeFigureOut">
              <a:rPr lang="en-US" smtClean="0"/>
              <a:pPr/>
              <a:t>4/14/2012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5F270-94EB-4323-A3AA-76B4CC1E1A5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2F721B-6B06-4240-A36E-233814D1A10E}" type="datetimeFigureOut">
              <a:rPr lang="en-US" smtClean="0"/>
              <a:pPr/>
              <a:t>4/14/2012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5F270-94EB-4323-A3AA-76B4CC1E1A5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2F721B-6B06-4240-A36E-233814D1A10E}" type="datetimeFigureOut">
              <a:rPr lang="en-US" smtClean="0"/>
              <a:pPr/>
              <a:t>4/14/2012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5F270-94EB-4323-A3AA-76B4CC1E1A5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2F721B-6B06-4240-A36E-233814D1A10E}" type="datetimeFigureOut">
              <a:rPr lang="en-US" smtClean="0"/>
              <a:pPr/>
              <a:t>4/14/2012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05F270-94EB-4323-A3AA-76B4CC1E1A5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2F721B-6B06-4240-A36E-233814D1A10E}" type="datetimeFigureOut">
              <a:rPr lang="en-US" smtClean="0"/>
              <a:pPr/>
              <a:t>4/14/2012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05F270-94EB-4323-A3AA-76B4CC1E1A5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2F721B-6B06-4240-A36E-233814D1A10E}" type="datetimeFigureOut">
              <a:rPr lang="en-US" smtClean="0"/>
              <a:pPr/>
              <a:t>4/14/2012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05F270-94EB-4323-A3AA-76B4CC1E1A5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2F721B-6B06-4240-A36E-233814D1A10E}" type="datetimeFigureOut">
              <a:rPr lang="en-US" smtClean="0"/>
              <a:pPr/>
              <a:t>4/14/2012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05F270-94EB-4323-A3AA-76B4CC1E1A5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2F721B-6B06-4240-A36E-233814D1A10E}" type="datetimeFigureOut">
              <a:rPr lang="en-US" smtClean="0"/>
              <a:pPr/>
              <a:t>4/14/2012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05F270-94EB-4323-A3AA-76B4CC1E1A5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2F721B-6B06-4240-A36E-233814D1A10E}" type="datetimeFigureOut">
              <a:rPr lang="en-US" smtClean="0"/>
              <a:pPr/>
              <a:t>4/14/2012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05F270-94EB-4323-A3AA-76B4CC1E1A5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2F721B-6B06-4240-A36E-233814D1A10E}" type="datetimeFigureOut">
              <a:rPr lang="en-US" smtClean="0"/>
              <a:pPr/>
              <a:t>4/14/2012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05F270-94EB-4323-A3AA-76B4CC1E1A5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pmdr.hbi.ir/"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pmdr.hbi.ir/databseview/collection/4"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hyperlink" Target="mailto:reg@nicsolution.com" TargetMode="Externa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1500174"/>
            <a:ext cx="7772400" cy="1184273"/>
          </a:xfrm>
        </p:spPr>
        <p:txBody>
          <a:bodyPr>
            <a:noAutofit/>
          </a:bodyPr>
          <a:lstStyle/>
          <a:p>
            <a:pPr rtl="1"/>
            <a:r>
              <a:rPr lang="fa-IR" sz="2800" dirty="0" smtClean="0">
                <a:cs typeface="B Titr" pitchFamily="2" charset="-78"/>
              </a:rPr>
              <a:t/>
            </a:r>
            <a:br>
              <a:rPr lang="fa-IR" sz="2800" dirty="0" smtClean="0">
                <a:cs typeface="B Titr" pitchFamily="2" charset="-78"/>
              </a:rPr>
            </a:br>
            <a:r>
              <a:rPr lang="fa-IR" sz="2800" dirty="0">
                <a:cs typeface="B Titr" pitchFamily="2" charset="-78"/>
              </a:rPr>
              <a:t/>
            </a:r>
            <a:br>
              <a:rPr lang="fa-IR" sz="2800" dirty="0">
                <a:cs typeface="B Titr" pitchFamily="2" charset="-78"/>
              </a:rPr>
            </a:br>
            <a:r>
              <a:rPr lang="fa-IR" sz="2800" dirty="0" smtClean="0">
                <a:cs typeface="B Titr" pitchFamily="2" charset="-78"/>
              </a:rPr>
              <a:t/>
            </a:r>
            <a:br>
              <a:rPr lang="fa-IR" sz="2800" dirty="0" smtClean="0">
                <a:cs typeface="B Titr" pitchFamily="2" charset="-78"/>
              </a:rPr>
            </a:br>
            <a:r>
              <a:rPr lang="fa-IR" sz="2800" dirty="0" smtClean="0">
                <a:cs typeface="B Titr" pitchFamily="2" charset="-78"/>
              </a:rPr>
              <a:t/>
            </a:r>
            <a:br>
              <a:rPr lang="fa-IR" sz="2800" dirty="0" smtClean="0">
                <a:cs typeface="B Titr" pitchFamily="2" charset="-78"/>
              </a:rPr>
            </a:br>
            <a:r>
              <a:rPr lang="fa-IR" sz="2800" dirty="0" smtClean="0">
                <a:cs typeface="B Titr" pitchFamily="2" charset="-78"/>
              </a:rPr>
              <a:t>آشنایی با پورتال منابع دیجیتالی وزارت بهداشت، درمان و آموزش پزشکی (پورتال دانشیار)</a:t>
            </a:r>
            <a:r>
              <a:rPr lang="en-US" sz="2800" dirty="0" smtClean="0">
                <a:cs typeface="B Titr" pitchFamily="2" charset="-78"/>
              </a:rPr>
              <a:t/>
            </a:r>
            <a:br>
              <a:rPr lang="en-US" sz="2800" dirty="0" smtClean="0">
                <a:cs typeface="B Titr" pitchFamily="2" charset="-78"/>
              </a:rPr>
            </a:br>
            <a:r>
              <a:rPr lang="en-US" sz="2800" dirty="0" smtClean="0">
                <a:cs typeface="B Titr" pitchFamily="2" charset="-78"/>
              </a:rPr>
              <a:t> </a:t>
            </a:r>
            <a:r>
              <a:rPr lang="en-US" sz="2800" dirty="0" smtClean="0">
                <a:latin typeface="Times New Roman" pitchFamily="18" charset="0"/>
                <a:cs typeface="Times New Roman" pitchFamily="18" charset="0"/>
              </a:rPr>
              <a:t>PMDR</a:t>
            </a:r>
            <a:r>
              <a:rPr lang="fa-IR" sz="2800"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sp>
        <p:nvSpPr>
          <p:cNvPr id="3" name="Subtitle 2"/>
          <p:cNvSpPr>
            <a:spLocks noGrp="1"/>
          </p:cNvSpPr>
          <p:nvPr>
            <p:ph type="subTitle" idx="1"/>
          </p:nvPr>
        </p:nvSpPr>
        <p:spPr>
          <a:xfrm>
            <a:off x="1357290" y="3857628"/>
            <a:ext cx="6400800" cy="1209668"/>
          </a:xfrm>
        </p:spPr>
        <p:txBody>
          <a:bodyPr>
            <a:noAutofit/>
          </a:bodyPr>
          <a:lstStyle/>
          <a:p>
            <a:r>
              <a:rPr lang="en-US" sz="2800" b="1" i="1" dirty="0" smtClean="0">
                <a:solidFill>
                  <a:srgbClr val="FF0000"/>
                </a:solidFill>
                <a:latin typeface="Times New Roman" pitchFamily="18" charset="0"/>
                <a:cs typeface="Times New Roman" pitchFamily="18" charset="0"/>
              </a:rPr>
              <a:t>P</a:t>
            </a:r>
            <a:r>
              <a:rPr lang="en-US" sz="2800" b="1" i="1" dirty="0" smtClean="0">
                <a:solidFill>
                  <a:schemeClr val="tx1"/>
                </a:solidFill>
                <a:latin typeface="Times New Roman" pitchFamily="18" charset="0"/>
                <a:cs typeface="Times New Roman" pitchFamily="18" charset="0"/>
              </a:rPr>
              <a:t>ortal of </a:t>
            </a:r>
            <a:r>
              <a:rPr lang="en-US" sz="2800" b="1" i="1" dirty="0" smtClean="0">
                <a:solidFill>
                  <a:srgbClr val="FF0000"/>
                </a:solidFill>
                <a:latin typeface="Times New Roman" pitchFamily="18" charset="0"/>
                <a:cs typeface="Times New Roman" pitchFamily="18" charset="0"/>
              </a:rPr>
              <a:t>M</a:t>
            </a:r>
            <a:r>
              <a:rPr lang="en-US" sz="2800" b="1" i="1" dirty="0" smtClean="0">
                <a:solidFill>
                  <a:schemeClr val="tx1"/>
                </a:solidFill>
                <a:latin typeface="Times New Roman" pitchFamily="18" charset="0"/>
                <a:cs typeface="Times New Roman" pitchFamily="18" charset="0"/>
              </a:rPr>
              <a:t>edical </a:t>
            </a:r>
            <a:r>
              <a:rPr lang="en-US" sz="2800" b="1" i="1" dirty="0" smtClean="0">
                <a:solidFill>
                  <a:srgbClr val="FF0000"/>
                </a:solidFill>
                <a:latin typeface="Times New Roman" pitchFamily="18" charset="0"/>
                <a:cs typeface="Times New Roman" pitchFamily="18" charset="0"/>
              </a:rPr>
              <a:t>D</a:t>
            </a:r>
            <a:r>
              <a:rPr lang="en-US" sz="2800" b="1" i="1" dirty="0" smtClean="0">
                <a:solidFill>
                  <a:schemeClr val="tx1"/>
                </a:solidFill>
                <a:latin typeface="Times New Roman" pitchFamily="18" charset="0"/>
                <a:cs typeface="Times New Roman" pitchFamily="18" charset="0"/>
              </a:rPr>
              <a:t>igital </a:t>
            </a:r>
            <a:r>
              <a:rPr lang="en-US" sz="2800" b="1" i="1" dirty="0" smtClean="0">
                <a:solidFill>
                  <a:srgbClr val="FF0000"/>
                </a:solidFill>
                <a:latin typeface="Times New Roman" pitchFamily="18" charset="0"/>
                <a:cs typeface="Times New Roman" pitchFamily="18" charset="0"/>
              </a:rPr>
              <a:t>R</a:t>
            </a:r>
            <a:r>
              <a:rPr lang="en-US" sz="2800" b="1" i="1" dirty="0" smtClean="0">
                <a:solidFill>
                  <a:schemeClr val="tx1"/>
                </a:solidFill>
                <a:latin typeface="Times New Roman" pitchFamily="18" charset="0"/>
                <a:cs typeface="Times New Roman" pitchFamily="18" charset="0"/>
              </a:rPr>
              <a:t>esources</a:t>
            </a:r>
          </a:p>
          <a:p>
            <a:r>
              <a:rPr lang="fa-IR" sz="2800" b="1" i="1" dirty="0" smtClean="0">
                <a:solidFill>
                  <a:schemeClr val="tx1"/>
                </a:solidFill>
                <a:latin typeface="Times New Roman" pitchFamily="18" charset="0"/>
                <a:cs typeface="2  Aseman" pitchFamily="2" charset="-78"/>
              </a:rPr>
              <a:t>جهت استفاده دانشجویان</a:t>
            </a:r>
            <a:endParaRPr lang="en-US" sz="2800" b="1" i="1" dirty="0">
              <a:solidFill>
                <a:schemeClr val="tx1"/>
              </a:solidFill>
              <a:latin typeface="Times New Roman" pitchFamily="18" charset="0"/>
              <a:cs typeface="2  Aseman" pitchFamily="2" charset="-78"/>
            </a:endParaRPr>
          </a:p>
          <a:p>
            <a:endParaRPr lang="en-US" sz="2800" i="1" dirty="0" smtClean="0">
              <a:solidFill>
                <a:schemeClr val="tx1"/>
              </a:solidFill>
              <a:latin typeface="Times New Roman" pitchFamily="18" charset="0"/>
              <a:cs typeface="Times New Roman" pitchFamily="18" charset="0"/>
            </a:endParaRPr>
          </a:p>
          <a:p>
            <a:r>
              <a:rPr lang="ar-SA" sz="2400" dirty="0" smtClean="0">
                <a:solidFill>
                  <a:schemeClr val="tx1"/>
                </a:solidFill>
                <a:latin typeface="Times New Roman" pitchFamily="18" charset="0"/>
                <a:cs typeface="B Titr" pitchFamily="2" charset="-78"/>
              </a:rPr>
              <a:t>تهيه و تن</a:t>
            </a:r>
            <a:r>
              <a:rPr lang="fa-IR" sz="2400" dirty="0" smtClean="0">
                <a:solidFill>
                  <a:schemeClr val="tx1"/>
                </a:solidFill>
                <a:latin typeface="Times New Roman" pitchFamily="18" charset="0"/>
                <a:cs typeface="B Titr" pitchFamily="2" charset="-78"/>
              </a:rPr>
              <a:t>ظیم: مریم رزمخواه</a:t>
            </a:r>
            <a:endParaRPr lang="en-US" sz="2400" dirty="0" smtClean="0">
              <a:solidFill>
                <a:schemeClr val="tx1"/>
              </a:solidFill>
              <a:latin typeface="Times New Roman" pitchFamily="18" charset="0"/>
              <a:cs typeface="B Titr" pitchFamily="2" charset="-78"/>
            </a:endParaRPr>
          </a:p>
          <a:p>
            <a:r>
              <a:rPr lang="fa-IR" sz="2400" dirty="0" smtClean="0">
                <a:solidFill>
                  <a:schemeClr val="tx1"/>
                </a:solidFill>
                <a:latin typeface="Times New Roman" pitchFamily="18" charset="0"/>
                <a:cs typeface="B Titr" pitchFamily="2" charset="-78"/>
              </a:rPr>
              <a:t>دیماه </a:t>
            </a:r>
            <a:r>
              <a:rPr lang="fa-IR" sz="2400" dirty="0" smtClean="0">
                <a:solidFill>
                  <a:schemeClr val="tx1"/>
                </a:solidFill>
                <a:latin typeface="Times New Roman" pitchFamily="18" charset="0"/>
                <a:cs typeface="B Titr" pitchFamily="2" charset="-78"/>
              </a:rPr>
              <a:t>1390</a:t>
            </a:r>
            <a:endParaRPr lang="en-US" sz="2400" dirty="0">
              <a:solidFill>
                <a:schemeClr val="tx1"/>
              </a:solidFill>
              <a:latin typeface="Times New Roman" pitchFamily="18" charset="0"/>
              <a:cs typeface="B Titr" pitchFamily="2" charset="-78"/>
            </a:endParaRPr>
          </a:p>
        </p:txBody>
      </p:sp>
      <p:pic>
        <p:nvPicPr>
          <p:cNvPr id="7" name="Picture 6" descr="logo.JPG"/>
          <p:cNvPicPr>
            <a:picLocks noChangeAspect="1"/>
          </p:cNvPicPr>
          <p:nvPr/>
        </p:nvPicPr>
        <p:blipFill>
          <a:blip r:embed="rId2"/>
          <a:stretch>
            <a:fillRect/>
          </a:stretch>
        </p:blipFill>
        <p:spPr>
          <a:xfrm>
            <a:off x="214282" y="285729"/>
            <a:ext cx="8715436" cy="171451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Placeholder 20" descr="61.JPG"/>
          <p:cNvPicPr>
            <a:picLocks noGrp="1" noChangeAspect="1"/>
          </p:cNvPicPr>
          <p:nvPr>
            <p:ph type="pic" idx="1"/>
          </p:nvPr>
        </p:nvPicPr>
        <p:blipFill>
          <a:blip r:embed="rId2"/>
          <a:srcRect l="8500" r="8500"/>
          <a:stretch>
            <a:fillRect/>
          </a:stretch>
        </p:blipFill>
        <p:spPr>
          <a:xfrm>
            <a:off x="214282" y="285728"/>
            <a:ext cx="8715436" cy="6429419"/>
          </a:xfrm>
        </p:spPr>
      </p:pic>
      <p:sp>
        <p:nvSpPr>
          <p:cNvPr id="22" name="Rounded Rectangle 21"/>
          <p:cNvSpPr/>
          <p:nvPr/>
        </p:nvSpPr>
        <p:spPr>
          <a:xfrm>
            <a:off x="214282" y="1428736"/>
            <a:ext cx="6929486" cy="357190"/>
          </a:xfrm>
          <a:prstGeom prst="roundRect">
            <a:avLst/>
          </a:prstGeom>
          <a:solidFill>
            <a:srgbClr val="FF0000">
              <a:alpha val="0"/>
            </a:srgbClr>
          </a:solidFill>
          <a:ln w="47625" cap="flat">
            <a:solidFill>
              <a:srgbClr val="FF0000"/>
            </a:solidFill>
          </a:ln>
          <a:effectLst>
            <a:outerShdw blurRad="50800" dir="5400000" algn="ctr" rotWithShape="0">
              <a:srgbClr val="000000">
                <a:alpha val="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23" name="Rounded Rectangle 22"/>
          <p:cNvSpPr/>
          <p:nvPr/>
        </p:nvSpPr>
        <p:spPr>
          <a:xfrm>
            <a:off x="0" y="4572008"/>
            <a:ext cx="8929718" cy="642942"/>
          </a:xfrm>
          <a:prstGeom prst="roundRect">
            <a:avLst/>
          </a:prstGeom>
          <a:solidFill>
            <a:srgbClr val="FF0000">
              <a:alpha val="0"/>
            </a:srgbClr>
          </a:solidFill>
          <a:ln w="47625" cap="flat">
            <a:solidFill>
              <a:srgbClr val="FF0000"/>
            </a:solidFill>
          </a:ln>
          <a:effectLst>
            <a:outerShdw blurRad="50800" dir="5400000" algn="ctr" rotWithShape="0">
              <a:srgbClr val="000000">
                <a:alpha val="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24" name="Rounded Rectangle 23"/>
          <p:cNvSpPr/>
          <p:nvPr/>
        </p:nvSpPr>
        <p:spPr>
          <a:xfrm>
            <a:off x="500034" y="6118592"/>
            <a:ext cx="3643338" cy="310804"/>
          </a:xfrm>
          <a:prstGeom prst="roundRect">
            <a:avLst/>
          </a:prstGeom>
          <a:solidFill>
            <a:srgbClr val="FF0000">
              <a:alpha val="0"/>
            </a:srgbClr>
          </a:solidFill>
          <a:ln w="47625" cap="flat">
            <a:solidFill>
              <a:srgbClr val="FF0000"/>
            </a:solidFill>
          </a:ln>
          <a:effectLst>
            <a:outerShdw blurRad="50800" dir="5400000" algn="ctr" rotWithShape="0">
              <a:srgbClr val="000000">
                <a:alpha val="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checkerboard(across)">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checkerboard(across)">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checkerboard(across)">
                                      <p:cBhvr>
                                        <p:cTn id="1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1368412"/>
          </a:xfrm>
        </p:spPr>
        <p:txBody>
          <a:bodyPr>
            <a:noAutofit/>
          </a:bodyPr>
          <a:lstStyle/>
          <a:p>
            <a:pPr algn="just" rtl="1"/>
            <a:r>
              <a:rPr lang="fa-IR" sz="2800" dirty="0" smtClean="0">
                <a:cs typeface="B Titr" pitchFamily="2" charset="-78"/>
              </a:rPr>
              <a:t>با کلیک بر روی </a:t>
            </a:r>
            <a:r>
              <a:rPr lang="fa-IR" sz="2800" dirty="0" smtClean="0">
                <a:solidFill>
                  <a:srgbClr val="FF0000"/>
                </a:solidFill>
                <a:cs typeface="B Titr" pitchFamily="2" charset="-78"/>
              </a:rPr>
              <a:t>لینک</a:t>
            </a:r>
            <a:r>
              <a:rPr lang="fa-IR" sz="2800" dirty="0" smtClean="0">
                <a:cs typeface="B Titr" pitchFamily="2" charset="-78"/>
              </a:rPr>
              <a:t> موجود در ایمیل خود به صفحه ای راهنمائی خواهید شد که در آن با استفاده از </a:t>
            </a:r>
            <a:r>
              <a:rPr lang="fa-IR" sz="2800" dirty="0" smtClean="0">
                <a:solidFill>
                  <a:srgbClr val="FF0000"/>
                </a:solidFill>
                <a:cs typeface="B Titr" pitchFamily="2" charset="-78"/>
              </a:rPr>
              <a:t>کد فعال سازی </a:t>
            </a:r>
            <a:r>
              <a:rPr lang="fa-IR" sz="2800" dirty="0" smtClean="0">
                <a:cs typeface="B Titr" pitchFamily="2" charset="-78"/>
              </a:rPr>
              <a:t>میتوانید برای حساب کاربری خود کلمه عبور خود را تعریف نمائید. </a:t>
            </a:r>
            <a:endParaRPr lang="en-US" sz="2800" dirty="0">
              <a:cs typeface="B Titr" pitchFamily="2" charset="-78"/>
            </a:endParaRPr>
          </a:p>
        </p:txBody>
      </p:sp>
      <p:pic>
        <p:nvPicPr>
          <p:cNvPr id="7" name="Content Placeholder 6" descr="7.JPG"/>
          <p:cNvPicPr>
            <a:picLocks noGrp="1" noChangeAspect="1"/>
          </p:cNvPicPr>
          <p:nvPr>
            <p:ph idx="1"/>
          </p:nvPr>
        </p:nvPicPr>
        <p:blipFill>
          <a:blip r:embed="rId2"/>
          <a:stretch>
            <a:fillRect/>
          </a:stretch>
        </p:blipFill>
        <p:spPr>
          <a:xfrm>
            <a:off x="357159" y="1714488"/>
            <a:ext cx="8501122" cy="4929221"/>
          </a:xfrm>
        </p:spPr>
      </p:pic>
      <p:sp>
        <p:nvSpPr>
          <p:cNvPr id="8" name="Rounded Rectangle 7"/>
          <p:cNvSpPr/>
          <p:nvPr/>
        </p:nvSpPr>
        <p:spPr>
          <a:xfrm>
            <a:off x="5072066" y="3714752"/>
            <a:ext cx="3000396" cy="310804"/>
          </a:xfrm>
          <a:prstGeom prst="roundRect">
            <a:avLst/>
          </a:prstGeom>
          <a:solidFill>
            <a:srgbClr val="FF0000">
              <a:alpha val="0"/>
            </a:srgbClr>
          </a:solidFill>
          <a:ln w="47625" cap="flat">
            <a:solidFill>
              <a:srgbClr val="FF0000"/>
            </a:solidFill>
          </a:ln>
          <a:effectLst>
            <a:outerShdw blurRad="50800" dir="5400000" algn="ctr" rotWithShape="0">
              <a:srgbClr val="000000">
                <a:alpha val="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9" name="Cloud Callout 8"/>
          <p:cNvSpPr/>
          <p:nvPr/>
        </p:nvSpPr>
        <p:spPr>
          <a:xfrm>
            <a:off x="500034" y="3286124"/>
            <a:ext cx="3571900" cy="3214710"/>
          </a:xfrm>
          <a:prstGeom prst="cloudCallout">
            <a:avLst>
              <a:gd name="adj1" fmla="val 81281"/>
              <a:gd name="adj2" fmla="val -23417"/>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rtl="1"/>
            <a:r>
              <a:rPr lang="fa-IR" sz="2000" dirty="0" smtClean="0">
                <a:solidFill>
                  <a:schemeClr val="tx1"/>
                </a:solidFill>
                <a:cs typeface="B Titr" pitchFamily="2" charset="-78"/>
              </a:rPr>
              <a:t>این کد فعال سازی بطور خودکار بر روی صفحه موجود خواهد بود. شما فقط مجازید که در این صفحه </a:t>
            </a:r>
            <a:r>
              <a:rPr lang="en-US" sz="2000" b="1" dirty="0" smtClean="0">
                <a:solidFill>
                  <a:schemeClr val="tx1"/>
                </a:solidFill>
                <a:cs typeface="B Titr" pitchFamily="2" charset="-78"/>
              </a:rPr>
              <a:t>Password</a:t>
            </a:r>
            <a:r>
              <a:rPr lang="fa-IR" sz="2000" dirty="0" smtClean="0">
                <a:solidFill>
                  <a:schemeClr val="tx1"/>
                </a:solidFill>
                <a:cs typeface="B Titr" pitchFamily="2" charset="-78"/>
              </a:rPr>
              <a:t> جدیدی برای خود تعریف نمائید. </a:t>
            </a:r>
            <a:endParaRPr lang="en-US" sz="2000" dirty="0">
              <a:solidFill>
                <a:schemeClr val="tx1"/>
              </a:solidFill>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8.JPG"/>
          <p:cNvPicPr>
            <a:picLocks noGrp="1" noChangeAspect="1"/>
          </p:cNvPicPr>
          <p:nvPr>
            <p:ph idx="1"/>
          </p:nvPr>
        </p:nvPicPr>
        <p:blipFill>
          <a:blip r:embed="rId2"/>
          <a:stretch>
            <a:fillRect/>
          </a:stretch>
        </p:blipFill>
        <p:spPr>
          <a:xfrm>
            <a:off x="0" y="357166"/>
            <a:ext cx="9143999" cy="6357982"/>
          </a:xfrm>
        </p:spPr>
      </p:pic>
      <p:sp>
        <p:nvSpPr>
          <p:cNvPr id="5" name="Rounded Rectangle 4"/>
          <p:cNvSpPr/>
          <p:nvPr/>
        </p:nvSpPr>
        <p:spPr>
          <a:xfrm>
            <a:off x="2428860" y="5097126"/>
            <a:ext cx="5072098" cy="382242"/>
          </a:xfrm>
          <a:prstGeom prst="roundRect">
            <a:avLst/>
          </a:prstGeom>
          <a:solidFill>
            <a:srgbClr val="FF0000">
              <a:alpha val="0"/>
            </a:srgbClr>
          </a:solidFill>
          <a:ln w="47625" cap="flat">
            <a:solidFill>
              <a:srgbClr val="FF0000"/>
            </a:solidFill>
          </a:ln>
          <a:effectLst>
            <a:outerShdw blurRad="50800" dir="5400000" algn="ctr" rotWithShape="0">
              <a:srgbClr val="000000">
                <a:alpha val="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9.JPG"/>
          <p:cNvPicPr>
            <a:picLocks noGrp="1" noChangeAspect="1"/>
          </p:cNvPicPr>
          <p:nvPr>
            <p:ph idx="1"/>
          </p:nvPr>
        </p:nvPicPr>
        <p:blipFill>
          <a:blip r:embed="rId2"/>
          <a:stretch>
            <a:fillRect/>
          </a:stretch>
        </p:blipFill>
        <p:spPr>
          <a:xfrm>
            <a:off x="4429124" y="0"/>
            <a:ext cx="4714876" cy="6858000"/>
          </a:xfrm>
        </p:spPr>
      </p:pic>
      <p:sp>
        <p:nvSpPr>
          <p:cNvPr id="7" name="Rounded Rectangle 6"/>
          <p:cNvSpPr/>
          <p:nvPr/>
        </p:nvSpPr>
        <p:spPr>
          <a:xfrm>
            <a:off x="5915424" y="4366502"/>
            <a:ext cx="2857520" cy="1050236"/>
          </a:xfrm>
          <a:prstGeom prst="roundRect">
            <a:avLst/>
          </a:prstGeom>
          <a:solidFill>
            <a:srgbClr val="FF0000">
              <a:alpha val="0"/>
            </a:srgbClr>
          </a:solidFill>
          <a:ln w="47625" cap="flat">
            <a:solidFill>
              <a:srgbClr val="FF0000"/>
            </a:solidFill>
          </a:ln>
          <a:effectLst>
            <a:outerShdw blurRad="50800" dir="5400000" algn="ctr" rotWithShape="0">
              <a:srgbClr val="000000">
                <a:alpha val="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8" name="Cloud Callout 7"/>
          <p:cNvSpPr/>
          <p:nvPr/>
        </p:nvSpPr>
        <p:spPr>
          <a:xfrm>
            <a:off x="142844" y="571480"/>
            <a:ext cx="4143404" cy="5929354"/>
          </a:xfrm>
          <a:prstGeom prst="cloudCallout">
            <a:avLst>
              <a:gd name="adj1" fmla="val 85736"/>
              <a:gd name="adj2" fmla="val 22377"/>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just" rtl="1"/>
            <a:endParaRPr lang="fa-IR" sz="2100" dirty="0" smtClean="0">
              <a:cs typeface="B Titr" pitchFamily="2" charset="-78"/>
            </a:endParaRPr>
          </a:p>
          <a:p>
            <a:pPr algn="just" rtl="1"/>
            <a:r>
              <a:rPr lang="en-US" sz="2100" b="1" dirty="0" smtClean="0">
                <a:cs typeface="B Titr" pitchFamily="2" charset="-78"/>
              </a:rPr>
              <a:t>log </a:t>
            </a:r>
            <a:r>
              <a:rPr lang="en-US" sz="2100" b="1" dirty="0">
                <a:cs typeface="B Titr" pitchFamily="2" charset="-78"/>
              </a:rPr>
              <a:t>in  </a:t>
            </a:r>
            <a:r>
              <a:rPr lang="fa-IR" sz="2100" dirty="0">
                <a:cs typeface="B Titr" pitchFamily="2" charset="-78"/>
              </a:rPr>
              <a:t> </a:t>
            </a:r>
            <a:r>
              <a:rPr lang="fa-IR" sz="2100" dirty="0" smtClean="0">
                <a:cs typeface="B Titr" pitchFamily="2" charset="-78"/>
              </a:rPr>
              <a:t>شدن و استفاده انحصاری از منابع اطلاعاتی موجود در  پورتال منوط </a:t>
            </a:r>
            <a:r>
              <a:rPr lang="fa-IR" sz="2100" dirty="0">
                <a:cs typeface="B Titr" pitchFamily="2" charset="-78"/>
              </a:rPr>
              <a:t>به تائید حساب شما توسط </a:t>
            </a:r>
            <a:r>
              <a:rPr lang="fa-IR" sz="2100" dirty="0" smtClean="0">
                <a:cs typeface="B Titr" pitchFamily="2" charset="-78"/>
              </a:rPr>
              <a:t>ریاست کتابخانه مرکزی دانشگاه شما </a:t>
            </a:r>
            <a:r>
              <a:rPr lang="fa-IR" sz="2100" dirty="0">
                <a:cs typeface="B Titr" pitchFamily="2" charset="-78"/>
              </a:rPr>
              <a:t>خواهد بود. پس از تعیین هویت توسط سیستم و بازگشت به پورتال نام کاربر به جاي لوگوي مرکز نمایش داده میشود</a:t>
            </a:r>
            <a:r>
              <a:rPr lang="en-US" sz="2100" dirty="0">
                <a:cs typeface="B Titr" pitchFamily="2" charset="-78"/>
              </a:rPr>
              <a:t>.</a:t>
            </a:r>
          </a:p>
          <a:p>
            <a:pPr algn="ctr" rtl="1"/>
            <a:endParaRPr lang="en-US" sz="2100" dirty="0">
              <a:solidFill>
                <a:schemeClr val="tx1"/>
              </a:solidFill>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4638"/>
            <a:ext cx="4286280" cy="939784"/>
          </a:xfrm>
        </p:spPr>
        <p:txBody>
          <a:bodyPr>
            <a:normAutofit/>
          </a:bodyPr>
          <a:lstStyle/>
          <a:p>
            <a:r>
              <a:rPr lang="fa-IR" sz="2800" dirty="0" smtClean="0">
                <a:cs typeface="B Titr" pitchFamily="2" charset="-78"/>
              </a:rPr>
              <a:t>فراموشی کلمه رمز و یا تغییر آن</a:t>
            </a:r>
            <a:endParaRPr lang="en-US" sz="2800" dirty="0">
              <a:cs typeface="B Titr" pitchFamily="2" charset="-78"/>
            </a:endParaRPr>
          </a:p>
        </p:txBody>
      </p:sp>
      <p:pic>
        <p:nvPicPr>
          <p:cNvPr id="6" name="Content Placeholder 5" descr="9.JPG"/>
          <p:cNvPicPr>
            <a:picLocks noChangeAspect="1"/>
          </p:cNvPicPr>
          <p:nvPr/>
        </p:nvPicPr>
        <p:blipFill>
          <a:blip r:embed="rId2"/>
          <a:stretch>
            <a:fillRect/>
          </a:stretch>
        </p:blipFill>
        <p:spPr>
          <a:xfrm>
            <a:off x="4429124" y="0"/>
            <a:ext cx="4714876" cy="6858000"/>
          </a:xfrm>
          <a:prstGeom prst="rect">
            <a:avLst/>
          </a:prstGeom>
        </p:spPr>
      </p:pic>
      <p:sp>
        <p:nvSpPr>
          <p:cNvPr id="8" name="Rounded Rectangle 7"/>
          <p:cNvSpPr/>
          <p:nvPr/>
        </p:nvSpPr>
        <p:spPr>
          <a:xfrm>
            <a:off x="5840268" y="5497958"/>
            <a:ext cx="1514096" cy="344664"/>
          </a:xfrm>
          <a:prstGeom prst="roundRect">
            <a:avLst/>
          </a:prstGeom>
          <a:solidFill>
            <a:srgbClr val="FF0000">
              <a:alpha val="0"/>
            </a:srgbClr>
          </a:solidFill>
          <a:ln w="47625" cap="flat">
            <a:solidFill>
              <a:srgbClr val="FF0000"/>
            </a:solidFill>
          </a:ln>
          <a:effectLst>
            <a:outerShdw blurRad="50800" dir="5400000" algn="ctr" rotWithShape="0">
              <a:srgbClr val="000000">
                <a:alpha val="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9" name="Cloud Callout 8"/>
          <p:cNvSpPr/>
          <p:nvPr/>
        </p:nvSpPr>
        <p:spPr>
          <a:xfrm>
            <a:off x="0" y="1285860"/>
            <a:ext cx="4357718" cy="5429288"/>
          </a:xfrm>
          <a:prstGeom prst="cloudCallout">
            <a:avLst>
              <a:gd name="adj1" fmla="val 80583"/>
              <a:gd name="adj2" fmla="val 28719"/>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just" rtl="1"/>
            <a:r>
              <a:rPr lang="fa-IR" sz="1900" dirty="0" smtClean="0">
                <a:cs typeface="B Titr" pitchFamily="2" charset="-78"/>
              </a:rPr>
              <a:t>برای تعریف مجدد کلمه عبور، نیاز دوباره به </a:t>
            </a:r>
            <a:r>
              <a:rPr lang="fa-IR" sz="1900" dirty="0" smtClean="0">
                <a:solidFill>
                  <a:srgbClr val="FF0000"/>
                </a:solidFill>
                <a:cs typeface="B Titr" pitchFamily="2" charset="-78"/>
              </a:rPr>
              <a:t>کد فعال سازی </a:t>
            </a:r>
            <a:r>
              <a:rPr lang="fa-IR" sz="1900" dirty="0" smtClean="0">
                <a:cs typeface="B Titr" pitchFamily="2" charset="-78"/>
              </a:rPr>
              <a:t>است. از آنجا که کد فعال سازی در هر بار ثبت نام و یا تغییر کلمه عبور تنها برای همان یکبار معتبر است، لازم است برای تغییر دادن کلمه عبور دوباره کد فعال سازی جدیدی را در ایمیل خود دریافت نمائیم. بدین منظور با کلیک بر روی گزینه </a:t>
            </a:r>
            <a:r>
              <a:rPr lang="en-US" sz="1900" b="1" dirty="0" smtClean="0">
                <a:cs typeface="B Titr" pitchFamily="2" charset="-78"/>
              </a:rPr>
              <a:t>Reset Password</a:t>
            </a:r>
            <a:r>
              <a:rPr lang="fa-IR" sz="1900" dirty="0" smtClean="0">
                <a:cs typeface="B Titr" pitchFamily="2" charset="-78"/>
              </a:rPr>
              <a:t> میتوان این مراحل را به انجام رساند.</a:t>
            </a:r>
            <a:endParaRPr lang="en-US" sz="1900" dirty="0">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10.JPG"/>
          <p:cNvPicPr>
            <a:picLocks noGrp="1" noChangeAspect="1"/>
          </p:cNvPicPr>
          <p:nvPr>
            <p:ph idx="1"/>
          </p:nvPr>
        </p:nvPicPr>
        <p:blipFill>
          <a:blip r:embed="rId2"/>
          <a:stretch>
            <a:fillRect/>
          </a:stretch>
        </p:blipFill>
        <p:spPr>
          <a:xfrm>
            <a:off x="0" y="0"/>
            <a:ext cx="9144000" cy="6858000"/>
          </a:xfrm>
        </p:spPr>
      </p:pic>
      <p:sp>
        <p:nvSpPr>
          <p:cNvPr id="7" name="Rounded Rectangle 6"/>
          <p:cNvSpPr/>
          <p:nvPr/>
        </p:nvSpPr>
        <p:spPr>
          <a:xfrm>
            <a:off x="2000232" y="6000768"/>
            <a:ext cx="5572164" cy="428628"/>
          </a:xfrm>
          <a:prstGeom prst="roundRect">
            <a:avLst/>
          </a:prstGeom>
          <a:solidFill>
            <a:srgbClr val="FF0000">
              <a:alpha val="0"/>
            </a:srgbClr>
          </a:solidFill>
          <a:ln w="47625" cap="flat">
            <a:solidFill>
              <a:srgbClr val="FF0000"/>
            </a:solidFill>
          </a:ln>
          <a:effectLst>
            <a:outerShdw blurRad="50800" dir="5400000" algn="ctr" rotWithShape="0">
              <a:srgbClr val="000000">
                <a:alpha val="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a:bodyPr>
          <a:lstStyle/>
          <a:p>
            <a:pPr rtl="1"/>
            <a:r>
              <a:rPr lang="fa-IR" sz="2800" dirty="0" smtClean="0">
                <a:cs typeface="B Titr" pitchFamily="2" charset="-78"/>
              </a:rPr>
              <a:t>پایگاههای اطلاعاتی- </a:t>
            </a:r>
            <a:r>
              <a:rPr lang="en-US" sz="2800" dirty="0" smtClean="0">
                <a:cs typeface="B Titr" pitchFamily="2" charset="-78"/>
              </a:rPr>
              <a:t>Databases</a:t>
            </a:r>
            <a:endParaRPr lang="en-US" sz="2800" dirty="0">
              <a:cs typeface="B Titr" pitchFamily="2" charset="-78"/>
            </a:endParaRPr>
          </a:p>
        </p:txBody>
      </p:sp>
      <p:sp>
        <p:nvSpPr>
          <p:cNvPr id="3" name="Content Placeholder 2"/>
          <p:cNvSpPr>
            <a:spLocks noGrp="1"/>
          </p:cNvSpPr>
          <p:nvPr>
            <p:ph idx="1"/>
          </p:nvPr>
        </p:nvSpPr>
        <p:spPr>
          <a:xfrm>
            <a:off x="457200" y="1000108"/>
            <a:ext cx="8229600" cy="5126055"/>
          </a:xfrm>
        </p:spPr>
        <p:txBody>
          <a:bodyPr>
            <a:normAutofit fontScale="92500" lnSpcReduction="20000"/>
          </a:bodyPr>
          <a:lstStyle/>
          <a:p>
            <a:pPr algn="just" rtl="1">
              <a:lnSpc>
                <a:spcPct val="150000"/>
              </a:lnSpc>
            </a:pPr>
            <a:r>
              <a:rPr lang="fa-IR" sz="2400" dirty="0" smtClean="0">
                <a:cs typeface="B Titr" pitchFamily="2" charset="-78"/>
              </a:rPr>
              <a:t>با کلیک کردن بر روي این</a:t>
            </a:r>
            <a:r>
              <a:rPr lang="en-US" sz="2400" dirty="0" smtClean="0">
                <a:cs typeface="B Titr" pitchFamily="2" charset="-78"/>
              </a:rPr>
              <a:t>tab </a:t>
            </a:r>
            <a:r>
              <a:rPr lang="fa-IR" sz="2400" dirty="0" smtClean="0">
                <a:cs typeface="B Titr" pitchFamily="2" charset="-78"/>
              </a:rPr>
              <a:t> لیست کاملی از پایگاههاي اطلاعاتی قابل دسترسی از طریق پورتال دانشیار که </a:t>
            </a:r>
            <a:r>
              <a:rPr lang="fa-IR" sz="2400" dirty="0" smtClean="0">
                <a:solidFill>
                  <a:srgbClr val="FF0000"/>
                </a:solidFill>
                <a:cs typeface="B Titr" pitchFamily="2" charset="-78"/>
              </a:rPr>
              <a:t>دانشگاه یا مرکز پژوهشی شما مشترك آنها شده است</a:t>
            </a:r>
            <a:r>
              <a:rPr lang="fa-IR" sz="2400" dirty="0" smtClean="0">
                <a:cs typeface="B Titr" pitchFamily="2" charset="-78"/>
              </a:rPr>
              <a:t>، به تفکیک </a:t>
            </a:r>
            <a:r>
              <a:rPr lang="fa-IR" sz="2400" dirty="0" smtClean="0">
                <a:solidFill>
                  <a:srgbClr val="FF0000"/>
                </a:solidFill>
                <a:cs typeface="B Titr" pitchFamily="2" charset="-78"/>
              </a:rPr>
              <a:t>ناشر</a:t>
            </a:r>
            <a:r>
              <a:rPr lang="fa-IR" sz="2400" dirty="0" smtClean="0">
                <a:cs typeface="B Titr" pitchFamily="2" charset="-78"/>
              </a:rPr>
              <a:t> یا شرکت ارائه دهندۀ هر یک نمایش داده میشود</a:t>
            </a:r>
            <a:r>
              <a:rPr lang="en-US" sz="2400" dirty="0" smtClean="0">
                <a:cs typeface="B Titr" pitchFamily="2" charset="-78"/>
              </a:rPr>
              <a:t>. </a:t>
            </a:r>
            <a:r>
              <a:rPr lang="fa-IR" sz="2400" dirty="0" smtClean="0">
                <a:cs typeface="B Titr" pitchFamily="2" charset="-78"/>
              </a:rPr>
              <a:t>در اینجا هم براي هر مجموعه تعداد عناوین موجود در آن</a:t>
            </a:r>
            <a:r>
              <a:rPr lang="en-US" sz="2400" dirty="0" smtClean="0">
                <a:cs typeface="B Titr" pitchFamily="2" charset="-78"/>
              </a:rPr>
              <a:t> (</a:t>
            </a:r>
            <a:r>
              <a:rPr lang="fa-IR" sz="2400" dirty="0" smtClean="0">
                <a:cs typeface="B Titr" pitchFamily="2" charset="-78"/>
              </a:rPr>
              <a:t>این بار به صورت کلی و نه موضوعی</a:t>
            </a:r>
            <a:r>
              <a:rPr lang="en-US" sz="2400" dirty="0" smtClean="0">
                <a:cs typeface="B Titr" pitchFamily="2" charset="-78"/>
              </a:rPr>
              <a:t>)</a:t>
            </a:r>
            <a:r>
              <a:rPr lang="fa-IR" sz="2400" dirty="0" smtClean="0">
                <a:cs typeface="B Titr" pitchFamily="2" charset="-78"/>
              </a:rPr>
              <a:t>، اطلاعات تکمیلی در مورد آن مجموعه، خود آموز استفاده از آن مجموعه، نظراتی که سایر کاربران دربارۀ آن ثبت کرده اند و یک خطکش که تعداد روزهاي باقیمانده از اشتراك دسترسی دانشگاه یا مرکز شما را به مجموعهي مزبور نشان میدهد ارائه شدهاند</a:t>
            </a:r>
            <a:r>
              <a:rPr lang="en-US" sz="2400" dirty="0" smtClean="0">
                <a:cs typeface="B Titr" pitchFamily="2" charset="-78"/>
              </a:rPr>
              <a:t>. </a:t>
            </a:r>
            <a:r>
              <a:rPr lang="fa-IR" sz="2400" dirty="0" smtClean="0">
                <a:cs typeface="B Titr" pitchFamily="2" charset="-78"/>
              </a:rPr>
              <a:t>همچنین در مقابل نام هر مجموعه یک آیکن مربع شکل کوچک با نشان یک پیکان وجود دارد که با کلیک روي آن میتوانید وارد صفحهي اصلی آن مجموعه روي سایت ناشر یا شرکت ارائه دهنده شوید</a:t>
            </a:r>
            <a:r>
              <a:rPr lang="en-US" sz="2400" dirty="0" smtClean="0">
                <a:cs typeface="B Titr" pitchFamily="2" charset="-78"/>
              </a:rPr>
              <a:t>.</a:t>
            </a:r>
          </a:p>
          <a:p>
            <a:pPr algn="just" rtl="1"/>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idx="1"/>
          </p:nvPr>
        </p:nvPicPr>
        <p:blipFill>
          <a:blip r:embed="rId2"/>
          <a:srcRect/>
          <a:stretch>
            <a:fillRect/>
          </a:stretch>
        </p:blipFill>
        <p:spPr bwMode="auto">
          <a:xfrm>
            <a:off x="0" y="214290"/>
            <a:ext cx="9144000" cy="5500726"/>
          </a:xfrm>
          <a:prstGeom prst="rect">
            <a:avLst/>
          </a:prstGeom>
          <a:noFill/>
          <a:ln w="9525">
            <a:noFill/>
            <a:miter lim="800000"/>
            <a:headEnd/>
            <a:tailEnd/>
          </a:ln>
          <a:effectLst/>
        </p:spPr>
      </p:pic>
      <p:sp>
        <p:nvSpPr>
          <p:cNvPr id="8" name="Line Callout 1 7"/>
          <p:cNvSpPr/>
          <p:nvPr/>
        </p:nvSpPr>
        <p:spPr>
          <a:xfrm>
            <a:off x="5643570" y="428604"/>
            <a:ext cx="3000396" cy="500066"/>
          </a:xfrm>
          <a:prstGeom prst="borderCallout1">
            <a:avLst>
              <a:gd name="adj1" fmla="val 98106"/>
              <a:gd name="adj2" fmla="val 57084"/>
              <a:gd name="adj3" fmla="val 177608"/>
              <a:gd name="adj4" fmla="val 66714"/>
            </a:avLst>
          </a:prstGeom>
          <a:solidFill>
            <a:srgbClr val="FF0000">
              <a:alpha val="0"/>
            </a:srgb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400" dirty="0" smtClean="0">
                <a:solidFill>
                  <a:schemeClr val="tx1"/>
                </a:solidFill>
                <a:cs typeface="B Titr" pitchFamily="2" charset="-78"/>
              </a:rPr>
              <a:t>نظراتی که درباره پایگاه اطلاعاتی از طرف کاربران درج شده است.</a:t>
            </a:r>
            <a:endParaRPr lang="en-US" sz="1400" dirty="0">
              <a:solidFill>
                <a:schemeClr val="tx1"/>
              </a:solidFill>
              <a:cs typeface="B Titr" pitchFamily="2" charset="-78"/>
            </a:endParaRPr>
          </a:p>
        </p:txBody>
      </p:sp>
      <p:sp>
        <p:nvSpPr>
          <p:cNvPr id="9" name="Line Callout 1 8"/>
          <p:cNvSpPr/>
          <p:nvPr/>
        </p:nvSpPr>
        <p:spPr>
          <a:xfrm>
            <a:off x="5572132" y="4071942"/>
            <a:ext cx="1857388" cy="500066"/>
          </a:xfrm>
          <a:prstGeom prst="borderCallout1">
            <a:avLst>
              <a:gd name="adj1" fmla="val -2029"/>
              <a:gd name="adj2" fmla="val 56721"/>
              <a:gd name="adj3" fmla="val -140213"/>
              <a:gd name="adj4" fmla="val 51401"/>
            </a:avLst>
          </a:prstGeom>
          <a:solidFill>
            <a:srgbClr val="FF0000">
              <a:alpha val="0"/>
            </a:srgb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400" dirty="0" smtClean="0">
                <a:solidFill>
                  <a:schemeClr val="tx1"/>
                </a:solidFill>
                <a:cs typeface="B Titr" pitchFamily="2" charset="-78"/>
              </a:rPr>
              <a:t>خود آموز استفاده از مجموعه</a:t>
            </a:r>
            <a:endParaRPr lang="en-US" sz="1400" dirty="0">
              <a:solidFill>
                <a:schemeClr val="tx1"/>
              </a:solidFill>
              <a:cs typeface="B Titr" pitchFamily="2" charset="-78"/>
            </a:endParaRPr>
          </a:p>
        </p:txBody>
      </p:sp>
      <p:sp>
        <p:nvSpPr>
          <p:cNvPr id="10" name="Line Callout 1 9"/>
          <p:cNvSpPr/>
          <p:nvPr/>
        </p:nvSpPr>
        <p:spPr>
          <a:xfrm>
            <a:off x="3714744" y="5786454"/>
            <a:ext cx="4000528" cy="500066"/>
          </a:xfrm>
          <a:prstGeom prst="borderCallout1">
            <a:avLst>
              <a:gd name="adj1" fmla="val 148"/>
              <a:gd name="adj2" fmla="val 19714"/>
              <a:gd name="adj3" fmla="val -131506"/>
              <a:gd name="adj4" fmla="val 10479"/>
            </a:avLst>
          </a:prstGeom>
          <a:solidFill>
            <a:srgbClr val="FF0000">
              <a:alpha val="0"/>
            </a:srgb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400" dirty="0" smtClean="0">
                <a:solidFill>
                  <a:schemeClr val="tx1"/>
                </a:solidFill>
                <a:cs typeface="B Titr" pitchFamily="2" charset="-78"/>
              </a:rPr>
              <a:t>نشاندهنده تمامی عناوین مجلاتی است که در پایگاه مورد نظرایندکس شده است.</a:t>
            </a:r>
            <a:endParaRPr lang="en-US" sz="1400" dirty="0">
              <a:solidFill>
                <a:schemeClr val="tx1"/>
              </a:solidFill>
              <a:cs typeface="B Titr" pitchFamily="2" charset="-78"/>
            </a:endParaRPr>
          </a:p>
        </p:txBody>
      </p:sp>
      <p:sp>
        <p:nvSpPr>
          <p:cNvPr id="11" name="Line Callout 1 10"/>
          <p:cNvSpPr/>
          <p:nvPr/>
        </p:nvSpPr>
        <p:spPr>
          <a:xfrm>
            <a:off x="714348" y="6143644"/>
            <a:ext cx="2357454" cy="500066"/>
          </a:xfrm>
          <a:prstGeom prst="borderCallout1">
            <a:avLst>
              <a:gd name="adj1" fmla="val -2029"/>
              <a:gd name="adj2" fmla="val 56721"/>
              <a:gd name="adj3" fmla="val -120621"/>
              <a:gd name="adj4" fmla="val 56655"/>
            </a:avLst>
          </a:prstGeom>
          <a:solidFill>
            <a:srgbClr val="FF0000">
              <a:alpha val="0"/>
            </a:srgb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400" dirty="0" smtClean="0">
                <a:solidFill>
                  <a:schemeClr val="tx1"/>
                </a:solidFill>
                <a:cs typeface="B Titr" pitchFamily="2" charset="-78"/>
              </a:rPr>
              <a:t>بیانگر روزهای باقیمانده از اشتراک پایگاه اطلاعاتی</a:t>
            </a:r>
            <a:endParaRPr lang="en-US" sz="1400" dirty="0">
              <a:solidFill>
                <a:schemeClr val="tx1"/>
              </a:solidFill>
              <a:cs typeface="B Titr" pitchFamily="2" charset="-78"/>
            </a:endParaRPr>
          </a:p>
        </p:txBody>
      </p:sp>
      <p:sp>
        <p:nvSpPr>
          <p:cNvPr id="12" name="Line Callout 1 11"/>
          <p:cNvSpPr/>
          <p:nvPr/>
        </p:nvSpPr>
        <p:spPr>
          <a:xfrm>
            <a:off x="3214678" y="164624"/>
            <a:ext cx="928694" cy="500066"/>
          </a:xfrm>
          <a:prstGeom prst="borderCallout1">
            <a:avLst>
              <a:gd name="adj1" fmla="val 48038"/>
              <a:gd name="adj2" fmla="val 1630"/>
              <a:gd name="adj3" fmla="val 110126"/>
              <a:gd name="adj4" fmla="val -39097"/>
            </a:avLst>
          </a:prstGeom>
          <a:solidFill>
            <a:srgbClr val="FF0000">
              <a:alpha val="0"/>
            </a:srgb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400" dirty="0" smtClean="0">
                <a:solidFill>
                  <a:schemeClr val="tx1"/>
                </a:solidFill>
                <a:cs typeface="B Titr" pitchFamily="2" charset="-78"/>
              </a:rPr>
              <a:t>نام ناشر</a:t>
            </a:r>
            <a:endParaRPr lang="en-US" sz="1400" dirty="0">
              <a:solidFill>
                <a:schemeClr val="tx1"/>
              </a:solidFill>
              <a:cs typeface="B Titr"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a:bodyPr>
          <a:lstStyle/>
          <a:p>
            <a:r>
              <a:rPr lang="fa-IR" sz="2400" dirty="0" smtClean="0">
                <a:cs typeface="B Titr" pitchFamily="2" charset="-78"/>
              </a:rPr>
              <a:t>چگونگی ورود به پایگاه های اطلاعاتی</a:t>
            </a:r>
            <a:endParaRPr lang="en-US" sz="2400" dirty="0">
              <a:cs typeface="B Titr" pitchFamily="2" charset="-78"/>
            </a:endParaRPr>
          </a:p>
        </p:txBody>
      </p:sp>
      <p:sp>
        <p:nvSpPr>
          <p:cNvPr id="3" name="Content Placeholder 2"/>
          <p:cNvSpPr>
            <a:spLocks noGrp="1"/>
          </p:cNvSpPr>
          <p:nvPr>
            <p:ph idx="1"/>
          </p:nvPr>
        </p:nvSpPr>
        <p:spPr>
          <a:xfrm>
            <a:off x="457200" y="1071546"/>
            <a:ext cx="8229600" cy="5054617"/>
          </a:xfrm>
        </p:spPr>
        <p:txBody>
          <a:bodyPr>
            <a:normAutofit/>
          </a:bodyPr>
          <a:lstStyle/>
          <a:p>
            <a:pPr algn="just" rtl="1"/>
            <a:r>
              <a:rPr lang="fa-IR" sz="2400" dirty="0" smtClean="0">
                <a:cs typeface="B Titr" pitchFamily="2" charset="-78"/>
              </a:rPr>
              <a:t>در انتهای اسامی پایگاههای اطلاعاتی موجود </a:t>
            </a:r>
            <a:r>
              <a:rPr lang="fa-IR" sz="2400" dirty="0" smtClean="0">
                <a:solidFill>
                  <a:srgbClr val="FF0000"/>
                </a:solidFill>
                <a:cs typeface="B Titr" pitchFamily="2" charset="-78"/>
              </a:rPr>
              <a:t>آیکن کوچک مربع </a:t>
            </a:r>
            <a:r>
              <a:rPr lang="fa-IR" sz="2400" dirty="0" smtClean="0">
                <a:cs typeface="B Titr" pitchFamily="2" charset="-78"/>
              </a:rPr>
              <a:t>شکلی وجود دارد که با کلیک بر روی آن میتوان به وبسایت پایگاه مورد نظر وارد یافت. </a:t>
            </a:r>
          </a:p>
          <a:p>
            <a:pPr algn="just" rtl="1"/>
            <a:endParaRPr lang="fa-IR" sz="2400" dirty="0" smtClean="0">
              <a:cs typeface="B Titr" pitchFamily="2" charset="-78"/>
            </a:endParaRPr>
          </a:p>
          <a:p>
            <a:pPr algn="just" rtl="1"/>
            <a:endParaRPr lang="fa-IR" sz="2400" dirty="0" smtClean="0">
              <a:cs typeface="B Titr" pitchFamily="2" charset="-78"/>
            </a:endParaRPr>
          </a:p>
          <a:p>
            <a:pPr algn="just" rtl="1"/>
            <a:endParaRPr lang="fa-IR" sz="2400" dirty="0" smtClean="0">
              <a:cs typeface="B Titr" pitchFamily="2" charset="-78"/>
            </a:endParaRPr>
          </a:p>
          <a:p>
            <a:pPr algn="just" rtl="1"/>
            <a:endParaRPr lang="fa-IR" sz="2400" dirty="0" smtClean="0">
              <a:cs typeface="B Titr" pitchFamily="2" charset="-78"/>
            </a:endParaRPr>
          </a:p>
        </p:txBody>
      </p:sp>
      <p:pic>
        <p:nvPicPr>
          <p:cNvPr id="6" name="Picture 5" descr="2.JPG"/>
          <p:cNvPicPr>
            <a:picLocks noChangeAspect="1"/>
          </p:cNvPicPr>
          <p:nvPr/>
        </p:nvPicPr>
        <p:blipFill>
          <a:blip r:embed="rId2"/>
          <a:stretch>
            <a:fillRect/>
          </a:stretch>
        </p:blipFill>
        <p:spPr>
          <a:xfrm>
            <a:off x="0" y="2786058"/>
            <a:ext cx="9144000" cy="2000263"/>
          </a:xfrm>
          <a:prstGeom prst="rect">
            <a:avLst/>
          </a:prstGeom>
        </p:spPr>
      </p:pic>
      <p:sp>
        <p:nvSpPr>
          <p:cNvPr id="7" name="Line Callout 1 6"/>
          <p:cNvSpPr/>
          <p:nvPr/>
        </p:nvSpPr>
        <p:spPr>
          <a:xfrm>
            <a:off x="3446000" y="3154134"/>
            <a:ext cx="285752" cy="439514"/>
          </a:xfrm>
          <a:prstGeom prst="borderCallout1">
            <a:avLst>
              <a:gd name="adj1" fmla="val -2029"/>
              <a:gd name="adj2" fmla="val 56721"/>
              <a:gd name="adj3" fmla="val -293860"/>
              <a:gd name="adj4" fmla="val -234311"/>
            </a:avLst>
          </a:prstGeom>
          <a:solidFill>
            <a:srgbClr val="FF0000">
              <a:alpha val="0"/>
            </a:srgb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cs typeface="B Titr" pitchFamily="2"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a:bodyPr>
          <a:lstStyle/>
          <a:p>
            <a:pPr algn="just" rtl="1">
              <a:lnSpc>
                <a:spcPct val="150000"/>
              </a:lnSpc>
            </a:pPr>
            <a:r>
              <a:rPr lang="fa-IR" sz="1600" b="1" dirty="0" smtClean="0">
                <a:latin typeface="Times New Roman" pitchFamily="18" charset="0"/>
                <a:cs typeface="B Titr" pitchFamily="2" charset="-78"/>
              </a:rPr>
              <a:t>در وضعیت </a:t>
            </a:r>
            <a:r>
              <a:rPr lang="en-US" sz="1600" b="1" dirty="0" smtClean="0">
                <a:solidFill>
                  <a:srgbClr val="FF0000"/>
                </a:solidFill>
                <a:latin typeface="Times New Roman" pitchFamily="18" charset="0"/>
                <a:cs typeface="Times New Roman" pitchFamily="18" charset="0"/>
              </a:rPr>
              <a:t>View</a:t>
            </a:r>
            <a:r>
              <a:rPr lang="en-US" sz="1600" dirty="0" smtClean="0">
                <a:solidFill>
                  <a:srgbClr val="FF0000"/>
                </a:solidFill>
                <a:cs typeface="B Titr" pitchFamily="2" charset="-78"/>
              </a:rPr>
              <a:t> </a:t>
            </a:r>
            <a:r>
              <a:rPr lang="en-US" sz="1600" b="1" dirty="0" smtClean="0">
                <a:solidFill>
                  <a:srgbClr val="FF0000"/>
                </a:solidFill>
              </a:rPr>
              <a:t>Only Subscribed Databases </a:t>
            </a:r>
            <a:r>
              <a:rPr lang="fa-IR" sz="1600" b="1" dirty="0" smtClean="0">
                <a:solidFill>
                  <a:srgbClr val="FF0000"/>
                </a:solidFill>
              </a:rPr>
              <a:t> </a:t>
            </a:r>
            <a:r>
              <a:rPr lang="fa-IR" sz="1600" dirty="0" smtClean="0">
                <a:cs typeface="B Titr" pitchFamily="2" charset="-78"/>
              </a:rPr>
              <a:t>تنها پایگاههای نمایش داده میشوند که امکان استفاده از منابع اطلاعاتی شان برای کاربر فراهم است. در حالت </a:t>
            </a:r>
            <a:r>
              <a:rPr lang="en-US" sz="1600" b="1" dirty="0" smtClean="0">
                <a:solidFill>
                  <a:srgbClr val="FF0000"/>
                </a:solidFill>
                <a:latin typeface="Times New Roman" pitchFamily="18" charset="0"/>
                <a:cs typeface="Times New Roman" pitchFamily="18" charset="0"/>
              </a:rPr>
              <a:t>View All Databases</a:t>
            </a:r>
            <a:r>
              <a:rPr lang="en-US" sz="1600" b="1" dirty="0" smtClean="0">
                <a:latin typeface="Times New Roman" pitchFamily="18" charset="0"/>
                <a:cs typeface="Times New Roman" pitchFamily="18" charset="0"/>
              </a:rPr>
              <a:t> </a:t>
            </a:r>
            <a:r>
              <a:rPr lang="fa-IR" sz="1600" dirty="0" smtClean="0">
                <a:cs typeface="B Titr" pitchFamily="2" charset="-78"/>
              </a:rPr>
              <a:t>، اسامی کلیه پایگاه های اطلاعاتی اعم از اینکه مرکز آموزشی شما در استفاده از منابع اطلاعاتی آنها اشتراک دارد یا خیر، نمایش داده می شود. در شکل زیر نمایی از این وضعیت را ملاحظه میفرمائید. بر همین در کنار عبارت </a:t>
            </a:r>
            <a:r>
              <a:rPr lang="en-US" sz="1600" b="1" dirty="0" smtClean="0">
                <a:solidFill>
                  <a:srgbClr val="FF0000"/>
                </a:solidFill>
                <a:cs typeface="+mj-cs"/>
              </a:rPr>
              <a:t>View Titles</a:t>
            </a:r>
            <a:r>
              <a:rPr lang="fa-IR" sz="1600" b="1" dirty="0" smtClean="0">
                <a:solidFill>
                  <a:srgbClr val="FF0000"/>
                </a:solidFill>
                <a:cs typeface="+mj-cs"/>
              </a:rPr>
              <a:t> </a:t>
            </a:r>
            <a:r>
              <a:rPr lang="fa-IR" sz="1600" dirty="0" smtClean="0">
                <a:cs typeface="B Titr" pitchFamily="2" charset="-78"/>
              </a:rPr>
              <a:t>دایره های سبز وآبی رنگی وجود دارند. دایره سبز در کنار نام یک پایگاه نشان میدهد که مطابق قراردادهاي دانشگاه یا مرکز پژوهشی خود به ژورنال مورد نظر در آن پایگاه دسترسی دارید و در غیر این صورت یک دایرۀ آبی رنگ در کنار نام پایگاه میبینید که بیانگر عدم دسترسی شما به پایگاه مورد نظر است.</a:t>
            </a:r>
            <a:endParaRPr lang="en-US" sz="2000" dirty="0">
              <a:cs typeface="B Titr" pitchFamily="2" charset="-78"/>
            </a:endParaRPr>
          </a:p>
        </p:txBody>
      </p:sp>
      <p:pic>
        <p:nvPicPr>
          <p:cNvPr id="7" name="Picture 6" descr="4.JPG"/>
          <p:cNvPicPr>
            <a:picLocks noChangeAspect="1"/>
          </p:cNvPicPr>
          <p:nvPr/>
        </p:nvPicPr>
        <p:blipFill>
          <a:blip r:embed="rId2"/>
          <a:stretch>
            <a:fillRect/>
          </a:stretch>
        </p:blipFill>
        <p:spPr>
          <a:xfrm>
            <a:off x="0" y="3004468"/>
            <a:ext cx="8724900" cy="3282052"/>
          </a:xfrm>
          <a:prstGeom prst="rect">
            <a:avLst/>
          </a:prstGeom>
        </p:spPr>
      </p:pic>
      <p:sp>
        <p:nvSpPr>
          <p:cNvPr id="8" name="Rounded Rectangle 7"/>
          <p:cNvSpPr/>
          <p:nvPr/>
        </p:nvSpPr>
        <p:spPr>
          <a:xfrm>
            <a:off x="714348" y="4214818"/>
            <a:ext cx="1428760" cy="428628"/>
          </a:xfrm>
          <a:prstGeom prst="roundRect">
            <a:avLst/>
          </a:prstGeom>
          <a:solidFill>
            <a:srgbClr val="FF0000">
              <a:alpha val="0"/>
            </a:srgbClr>
          </a:solidFill>
          <a:ln w="47625" cap="flat">
            <a:solidFill>
              <a:srgbClr val="FF0000"/>
            </a:solidFill>
          </a:ln>
          <a:effectLst>
            <a:outerShdw blurRad="50800" dir="5400000" algn="ctr" rotWithShape="0">
              <a:srgbClr val="000000">
                <a:alpha val="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9" name="Rounded Rectangle 8"/>
          <p:cNvSpPr/>
          <p:nvPr/>
        </p:nvSpPr>
        <p:spPr>
          <a:xfrm>
            <a:off x="714348" y="5572140"/>
            <a:ext cx="1428760" cy="428628"/>
          </a:xfrm>
          <a:prstGeom prst="roundRect">
            <a:avLst/>
          </a:prstGeom>
          <a:solidFill>
            <a:srgbClr val="FF0000">
              <a:alpha val="0"/>
            </a:srgbClr>
          </a:solidFill>
          <a:ln w="47625" cap="flat">
            <a:solidFill>
              <a:srgbClr val="FF0000"/>
            </a:solidFill>
          </a:ln>
          <a:effectLst>
            <a:outerShdw blurRad="50800" dir="5400000" algn="ctr" rotWithShape="0">
              <a:srgbClr val="000000">
                <a:alpha val="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0" name="Oval 9"/>
          <p:cNvSpPr/>
          <p:nvPr/>
        </p:nvSpPr>
        <p:spPr>
          <a:xfrm>
            <a:off x="2736384" y="3786190"/>
            <a:ext cx="571504" cy="571504"/>
          </a:xfrm>
          <a:prstGeom prst="ellipse">
            <a:avLst/>
          </a:prstGeom>
          <a:solidFill>
            <a:schemeClr val="accent1">
              <a:alpha val="0"/>
            </a:scheme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2764278" y="5572140"/>
            <a:ext cx="571504" cy="571504"/>
          </a:xfrm>
          <a:prstGeom prst="ellipse">
            <a:avLst/>
          </a:prstGeom>
          <a:solidFill>
            <a:schemeClr val="accent1">
              <a:alpha val="0"/>
            </a:scheme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heckerboard(across)">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en-US" sz="2800" dirty="0" smtClean="0">
                <a:cs typeface="B Titr" pitchFamily="2" charset="-78"/>
              </a:rPr>
              <a:t>PMDR</a:t>
            </a:r>
            <a:r>
              <a:rPr lang="fa-IR" sz="2800" dirty="0" smtClean="0">
                <a:cs typeface="B Titr" pitchFamily="2" charset="-78"/>
              </a:rPr>
              <a:t> مخفف چیست؟</a:t>
            </a:r>
            <a:endParaRPr lang="en-US" sz="2800" dirty="0">
              <a:cs typeface="B Titr" pitchFamily="2" charset="-78"/>
            </a:endParaRPr>
          </a:p>
        </p:txBody>
      </p:sp>
      <p:sp>
        <p:nvSpPr>
          <p:cNvPr id="3" name="Content Placeholder 2"/>
          <p:cNvSpPr>
            <a:spLocks noGrp="1"/>
          </p:cNvSpPr>
          <p:nvPr>
            <p:ph idx="1"/>
          </p:nvPr>
        </p:nvSpPr>
        <p:spPr>
          <a:xfrm>
            <a:off x="457200" y="1285860"/>
            <a:ext cx="8229600" cy="4840303"/>
          </a:xfrm>
        </p:spPr>
        <p:txBody>
          <a:bodyPr>
            <a:normAutofit fontScale="92500" lnSpcReduction="10000"/>
          </a:bodyPr>
          <a:lstStyle/>
          <a:p>
            <a:pPr algn="just" rtl="1">
              <a:lnSpc>
                <a:spcPct val="150000"/>
              </a:lnSpc>
            </a:pPr>
            <a:r>
              <a:rPr lang="fa-IR" sz="2000" dirty="0" smtClean="0">
                <a:cs typeface="B Titr" pitchFamily="2" charset="-78"/>
              </a:rPr>
              <a:t>نظر به مشکلات موجود در دسترسی کاربران به منابع کتابخانه دیجیتال پزشکی و جهت رفع مسئله پورتال منابع الکترونیکی پزشکی با همکاری مرکز توسعه و هماهنگی اطلاعات و انتشارات علمی معاونت تحقیقات و فناوری و کمیته تامین منابع علمی وزارت بهداشت، پورتالی بنام </a:t>
            </a:r>
            <a:r>
              <a:rPr lang="en-US" sz="2000" dirty="0" smtClean="0">
                <a:cs typeface="B Titr" pitchFamily="2" charset="-78"/>
              </a:rPr>
              <a:t>PMDR</a:t>
            </a:r>
            <a:r>
              <a:rPr lang="fa-IR" sz="2000" dirty="0" smtClean="0">
                <a:cs typeface="B Titr" pitchFamily="2" charset="-78"/>
              </a:rPr>
              <a:t> تهیه و در اختیار کاربران دانشگاههای علوم پزشکی قرار گرفته است. در حال حاضر کاربران محترم از طریق آدرس زیر به </a:t>
            </a:r>
            <a:r>
              <a:rPr lang="fa-IR" sz="2000" dirty="0" smtClean="0">
                <a:solidFill>
                  <a:srgbClr val="FF0000"/>
                </a:solidFill>
                <a:cs typeface="B Titr" pitchFamily="2" charset="-78"/>
              </a:rPr>
              <a:t>اغلب</a:t>
            </a:r>
            <a:r>
              <a:rPr lang="fa-IR" sz="2000" dirty="0" smtClean="0">
                <a:cs typeface="B Titr" pitchFamily="2" charset="-78"/>
              </a:rPr>
              <a:t> پایگاههای اطلاعاتی بصورت کامل دسترسی دارند. از این روی لازم است که اعضای هیات علمی ، پژوهشگران و دانشجویان از طریق </a:t>
            </a:r>
            <a:r>
              <a:rPr lang="en-US" sz="2000" dirty="0" smtClean="0">
                <a:cs typeface="B Titr" pitchFamily="2" charset="-78"/>
              </a:rPr>
              <a:t>IP </a:t>
            </a:r>
            <a:r>
              <a:rPr lang="fa-IR" sz="2000" dirty="0" smtClean="0">
                <a:cs typeface="B Titr" pitchFamily="2" charset="-78"/>
              </a:rPr>
              <a:t> دانشگاه به آدرس مذکور مراجعه نموده و جهت استفاده از امکانات پورتال در سایت مورد نظر ثبت نام نمایند.</a:t>
            </a:r>
          </a:p>
          <a:p>
            <a:pPr algn="ctr" rtl="1">
              <a:buNone/>
            </a:pPr>
            <a:r>
              <a:rPr lang="fa-IR" sz="2800" dirty="0" smtClean="0">
                <a:solidFill>
                  <a:srgbClr val="FF0000"/>
                </a:solidFill>
                <a:cs typeface="+mj-cs"/>
              </a:rPr>
              <a:t> </a:t>
            </a:r>
            <a:r>
              <a:rPr lang="en-US" sz="2800" dirty="0" smtClean="0">
                <a:solidFill>
                  <a:srgbClr val="FF0000"/>
                </a:solidFill>
                <a:cs typeface="+mj-cs"/>
                <a:hlinkClick r:id="rId2"/>
              </a:rPr>
              <a:t>http://www.pmdr.hbi.ir</a:t>
            </a:r>
            <a:r>
              <a:rPr lang="en-US" sz="2800" dirty="0" smtClean="0">
                <a:solidFill>
                  <a:srgbClr val="FF0000"/>
                </a:solidFill>
                <a:cs typeface="+mj-cs"/>
              </a:rPr>
              <a:t> </a:t>
            </a:r>
            <a:endParaRPr lang="fa-IR" sz="2800" dirty="0" smtClean="0">
              <a:solidFill>
                <a:srgbClr val="FF0000"/>
              </a:solidFill>
              <a:cs typeface="+mj-cs"/>
            </a:endParaRPr>
          </a:p>
          <a:p>
            <a:pPr algn="just" rtl="1"/>
            <a:r>
              <a:rPr lang="en-US" sz="2000" dirty="0" smtClean="0">
                <a:cs typeface="B Titr" pitchFamily="2" charset="-78"/>
              </a:rPr>
              <a:t>PMDR</a:t>
            </a:r>
            <a:r>
              <a:rPr lang="fa-IR" sz="2000" dirty="0" smtClean="0">
                <a:cs typeface="B Titr" pitchFamily="2" charset="-78"/>
              </a:rPr>
              <a:t> مخفف (</a:t>
            </a:r>
            <a:r>
              <a:rPr lang="en-US" sz="2000" dirty="0" smtClean="0">
                <a:cs typeface="B Titr" pitchFamily="2" charset="-78"/>
              </a:rPr>
              <a:t>Portal of Medical Digital Resources</a:t>
            </a:r>
            <a:r>
              <a:rPr lang="fa-IR" sz="2000" smtClean="0">
                <a:cs typeface="B Titr" pitchFamily="2" charset="-78"/>
              </a:rPr>
              <a:t> )</a:t>
            </a:r>
            <a:r>
              <a:rPr lang="fa-IR" sz="2000" dirty="0" smtClean="0">
                <a:cs typeface="B Titr" pitchFamily="2" charset="-78"/>
              </a:rPr>
              <a:t>میباشد. </a:t>
            </a:r>
            <a:r>
              <a:rPr lang="fa-IR" sz="2000" dirty="0">
                <a:cs typeface="B Titr" pitchFamily="2" charset="-78"/>
              </a:rPr>
              <a:t> </a:t>
            </a:r>
            <a:endParaRPr lang="fa-IR" sz="2000" dirty="0" smtClean="0">
              <a:cs typeface="B Titr" pitchFamily="2" charset="-78"/>
            </a:endParaRPr>
          </a:p>
          <a:p>
            <a:pPr algn="just" rtl="1"/>
            <a:r>
              <a:rPr lang="fa-IR" sz="2000" dirty="0" smtClean="0">
                <a:cs typeface="B Titr" pitchFamily="2" charset="-78"/>
              </a:rPr>
              <a:t> </a:t>
            </a:r>
            <a:r>
              <a:rPr lang="fa-IR" sz="2000" dirty="0">
                <a:cs typeface="B Titr" pitchFamily="2" charset="-78"/>
              </a:rPr>
              <a:t>با تایپ آدرس </a:t>
            </a:r>
            <a:r>
              <a:rPr lang="en-US" sz="2000" dirty="0">
                <a:cs typeface="B Titr" pitchFamily="2" charset="-78"/>
              </a:rPr>
              <a:t>http://www.pmdr.hbi.ir/ </a:t>
            </a:r>
            <a:r>
              <a:rPr lang="fa-IR" sz="2000" dirty="0">
                <a:cs typeface="B Titr" pitchFamily="2" charset="-78"/>
              </a:rPr>
              <a:t>، صفحه اصلی پورتال  </a:t>
            </a:r>
            <a:r>
              <a:rPr lang="en-US" sz="2000" dirty="0" smtClean="0">
                <a:cs typeface="B Titr" pitchFamily="2" charset="-78"/>
              </a:rPr>
              <a:t>PMDR</a:t>
            </a:r>
            <a:r>
              <a:rPr lang="fa-IR" sz="2000" dirty="0" smtClean="0">
                <a:cs typeface="B Titr" pitchFamily="2" charset="-78"/>
              </a:rPr>
              <a:t> در </a:t>
            </a:r>
            <a:r>
              <a:rPr lang="fa-IR" sz="2000" dirty="0">
                <a:cs typeface="B Titr" pitchFamily="2" charset="-78"/>
              </a:rPr>
              <a:t>برابر شما گشوده میشود.</a:t>
            </a:r>
            <a:endParaRPr lang="en-US" sz="2000" dirty="0">
              <a:cs typeface="B Titr" pitchFamily="2" charset="-78"/>
            </a:endParaRPr>
          </a:p>
          <a:p>
            <a:pPr algn="just" rtl="1"/>
            <a:endParaRPr lang="en-US" sz="2000" dirty="0">
              <a:cs typeface="B Titr"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hlinkClick r:id="rId2"/>
              </a:rPr>
              <a:t>View Titles </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rtl="1">
              <a:lnSpc>
                <a:spcPct val="150000"/>
              </a:lnSpc>
            </a:pPr>
            <a:r>
              <a:rPr lang="fa-IR" sz="2000" dirty="0" smtClean="0">
                <a:cs typeface="B Titr" pitchFamily="2" charset="-78"/>
              </a:rPr>
              <a:t>با کلیک کردن روي </a:t>
            </a:r>
            <a:r>
              <a:rPr lang="en-US" sz="2000" dirty="0" smtClean="0">
                <a:cs typeface="B Titr" pitchFamily="2" charset="-78"/>
              </a:rPr>
              <a:t> </a:t>
            </a:r>
            <a:r>
              <a:rPr lang="en-US" sz="2000" b="1" dirty="0" smtClean="0">
                <a:cs typeface="+mj-cs"/>
              </a:rPr>
              <a:t>View Titles</a:t>
            </a:r>
            <a:r>
              <a:rPr lang="fa-IR" sz="2000" b="1" dirty="0" smtClean="0">
                <a:cs typeface="+mj-cs"/>
              </a:rPr>
              <a:t> </a:t>
            </a:r>
            <a:r>
              <a:rPr lang="fa-IR" sz="2000" dirty="0" smtClean="0">
                <a:cs typeface="B Titr" pitchFamily="2" charset="-78"/>
              </a:rPr>
              <a:t>زیر نام هر مجموعه، تمامی عناوین موجود در آن مجموعه نمایش داده میشود.</a:t>
            </a:r>
            <a:r>
              <a:rPr lang="en-US" sz="2000" dirty="0" smtClean="0">
                <a:cs typeface="B Titr" pitchFamily="2" charset="-78"/>
              </a:rPr>
              <a:t> </a:t>
            </a:r>
            <a:r>
              <a:rPr lang="fa-IR" sz="2000" dirty="0" smtClean="0">
                <a:cs typeface="B Titr" pitchFamily="2" charset="-78"/>
              </a:rPr>
              <a:t>زیر نام هر ژورنال </a:t>
            </a:r>
            <a:r>
              <a:rPr lang="fa-IR" sz="2000" dirty="0" smtClean="0">
                <a:solidFill>
                  <a:srgbClr val="FF0000"/>
                </a:solidFill>
                <a:cs typeface="B Titr" pitchFamily="2" charset="-78"/>
              </a:rPr>
              <a:t>پایگاههاي اطلاعاتی ارائه دهندۀ آن</a:t>
            </a:r>
            <a:r>
              <a:rPr lang="fa-IR" sz="2000" dirty="0" smtClean="0">
                <a:cs typeface="B Titr" pitchFamily="2" charset="-78"/>
              </a:rPr>
              <a:t>،</a:t>
            </a:r>
            <a:r>
              <a:rPr lang="en-US" sz="2000" b="1" dirty="0" smtClean="0">
                <a:solidFill>
                  <a:srgbClr val="FF0000"/>
                </a:solidFill>
                <a:latin typeface="Times New Roman" pitchFamily="18" charset="0"/>
                <a:cs typeface="Times New Roman" pitchFamily="18" charset="0"/>
              </a:rPr>
              <a:t>ISSN</a:t>
            </a:r>
            <a:r>
              <a:rPr lang="fa-IR" sz="2000" b="1" dirty="0" smtClean="0">
                <a:cs typeface="B Titr" pitchFamily="2" charset="-78"/>
              </a:rPr>
              <a:t> ، </a:t>
            </a:r>
            <a:r>
              <a:rPr lang="fa-IR" sz="2000" b="1" dirty="0" smtClean="0">
                <a:solidFill>
                  <a:srgbClr val="FF0000"/>
                </a:solidFill>
                <a:cs typeface="B Titr" pitchFamily="2" charset="-78"/>
              </a:rPr>
              <a:t>ناشر</a:t>
            </a:r>
            <a:r>
              <a:rPr lang="fa-IR" sz="2000" b="1" dirty="0" smtClean="0">
                <a:cs typeface="B Titr" pitchFamily="2" charset="-78"/>
              </a:rPr>
              <a:t> </a:t>
            </a:r>
            <a:r>
              <a:rPr lang="fa-IR" sz="2000" dirty="0" smtClean="0">
                <a:cs typeface="B Titr" pitchFamily="2" charset="-78"/>
              </a:rPr>
              <a:t>و </a:t>
            </a:r>
            <a:r>
              <a:rPr lang="fa-IR" sz="2000" dirty="0" smtClean="0">
                <a:solidFill>
                  <a:srgbClr val="FF0000"/>
                </a:solidFill>
                <a:cs typeface="B Titr" pitchFamily="2" charset="-78"/>
              </a:rPr>
              <a:t>طبقه بندي موضوعی </a:t>
            </a:r>
            <a:r>
              <a:rPr lang="fa-IR" sz="2000" dirty="0" smtClean="0">
                <a:cs typeface="B Titr" pitchFamily="2" charset="-78"/>
              </a:rPr>
              <a:t>آن ژورنال ذکر شده اند</a:t>
            </a:r>
            <a:r>
              <a:rPr lang="en-US" sz="2000" dirty="0" smtClean="0">
                <a:cs typeface="B Titr" pitchFamily="2" charset="-78"/>
              </a:rPr>
              <a:t>. </a:t>
            </a:r>
            <a:r>
              <a:rPr lang="fa-IR" sz="2000" dirty="0" smtClean="0">
                <a:cs typeface="B Titr" pitchFamily="2" charset="-78"/>
              </a:rPr>
              <a:t>در قسمت بالاي این لیست یک جعبۀ جستجو قرار داده شده که امکان جستجوي سریع و آسان یک کلید واژه را در عناوین ژورنالهاي موجود در این پایگاه به کاربر میدهد</a:t>
            </a:r>
            <a:r>
              <a:rPr lang="en-US" sz="2000" dirty="0" smtClean="0">
                <a:cs typeface="B Titr" pitchFamily="2" charset="-78"/>
              </a:rPr>
              <a:t>.</a:t>
            </a:r>
          </a:p>
          <a:p>
            <a:pPr algn="just" rtl="1">
              <a:buNone/>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6.JPG"/>
          <p:cNvPicPr>
            <a:picLocks noGrp="1" noChangeAspect="1"/>
          </p:cNvPicPr>
          <p:nvPr>
            <p:ph idx="1"/>
          </p:nvPr>
        </p:nvPicPr>
        <p:blipFill>
          <a:blip r:embed="rId2"/>
          <a:stretch>
            <a:fillRect/>
          </a:stretch>
        </p:blipFill>
        <p:spPr>
          <a:xfrm>
            <a:off x="21772" y="142852"/>
            <a:ext cx="8929718" cy="6429420"/>
          </a:xfrm>
        </p:spPr>
      </p:pic>
      <p:sp>
        <p:nvSpPr>
          <p:cNvPr id="8" name="Cloud Callout 7"/>
          <p:cNvSpPr/>
          <p:nvPr/>
        </p:nvSpPr>
        <p:spPr>
          <a:xfrm>
            <a:off x="3228970" y="2500306"/>
            <a:ext cx="2428892" cy="571504"/>
          </a:xfrm>
          <a:prstGeom prst="cloudCallout">
            <a:avLst>
              <a:gd name="adj1" fmla="val -95445"/>
              <a:gd name="adj2" fmla="val 39505"/>
            </a:avLst>
          </a:prstGeom>
          <a:ln/>
        </p:spPr>
        <p:style>
          <a:lnRef idx="2">
            <a:schemeClr val="dk1"/>
          </a:lnRef>
          <a:fillRef idx="1">
            <a:schemeClr val="lt1"/>
          </a:fillRef>
          <a:effectRef idx="0">
            <a:schemeClr val="dk1"/>
          </a:effectRef>
          <a:fontRef idx="minor">
            <a:schemeClr val="dk1"/>
          </a:fontRef>
        </p:style>
        <p:txBody>
          <a:bodyPr rtlCol="0" anchor="ctr"/>
          <a:lstStyle/>
          <a:p>
            <a:pPr algn="ctr" rtl="1"/>
            <a:r>
              <a:rPr lang="fa-IR" sz="1200" dirty="0" smtClean="0">
                <a:solidFill>
                  <a:schemeClr val="tx1"/>
                </a:solidFill>
                <a:cs typeface="B Titr" pitchFamily="2" charset="-78"/>
              </a:rPr>
              <a:t>پایگاههای اطلاعاتی ارائه دهنده</a:t>
            </a:r>
            <a:endParaRPr lang="en-US" sz="1200" dirty="0">
              <a:solidFill>
                <a:schemeClr val="tx1"/>
              </a:solidFill>
              <a:cs typeface="B Titr" pitchFamily="2" charset="-78"/>
            </a:endParaRPr>
          </a:p>
        </p:txBody>
      </p:sp>
      <p:sp>
        <p:nvSpPr>
          <p:cNvPr id="9" name="Cloud Callout 8"/>
          <p:cNvSpPr/>
          <p:nvPr/>
        </p:nvSpPr>
        <p:spPr>
          <a:xfrm>
            <a:off x="6279668" y="3845384"/>
            <a:ext cx="1427434" cy="571504"/>
          </a:xfrm>
          <a:prstGeom prst="cloudCallout">
            <a:avLst>
              <a:gd name="adj1" fmla="val -93157"/>
              <a:gd name="adj2" fmla="val 10934"/>
            </a:avLst>
          </a:prstGeom>
          <a:ln/>
        </p:spPr>
        <p:style>
          <a:lnRef idx="2">
            <a:schemeClr val="dk1"/>
          </a:lnRef>
          <a:fillRef idx="1">
            <a:schemeClr val="lt1"/>
          </a:fillRef>
          <a:effectRef idx="0">
            <a:schemeClr val="dk1"/>
          </a:effectRef>
          <a:fontRef idx="minor">
            <a:schemeClr val="dk1"/>
          </a:fontRef>
        </p:style>
        <p:txBody>
          <a:bodyPr rtlCol="0" anchor="ctr"/>
          <a:lstStyle/>
          <a:p>
            <a:pPr algn="ctr" rtl="1"/>
            <a:r>
              <a:rPr lang="fa-IR" sz="1200" dirty="0" smtClean="0">
                <a:solidFill>
                  <a:schemeClr val="tx1"/>
                </a:solidFill>
                <a:cs typeface="B Titr" pitchFamily="2" charset="-78"/>
              </a:rPr>
              <a:t>طبقه بندی موضوعی</a:t>
            </a:r>
            <a:endParaRPr lang="en-US" sz="1200" dirty="0">
              <a:solidFill>
                <a:schemeClr val="tx1"/>
              </a:solidFill>
              <a:cs typeface="B Titr" pitchFamily="2" charset="-78"/>
            </a:endParaRPr>
          </a:p>
        </p:txBody>
      </p:sp>
      <p:sp>
        <p:nvSpPr>
          <p:cNvPr id="11" name="Cloud Callout 10"/>
          <p:cNvSpPr/>
          <p:nvPr/>
        </p:nvSpPr>
        <p:spPr>
          <a:xfrm>
            <a:off x="2617328" y="3306538"/>
            <a:ext cx="2286016" cy="571504"/>
          </a:xfrm>
          <a:prstGeom prst="cloudCallout">
            <a:avLst>
              <a:gd name="adj1" fmla="val -85445"/>
              <a:gd name="adj2" fmla="val 10934"/>
            </a:avLst>
          </a:prstGeom>
          <a:ln/>
        </p:spPr>
        <p:style>
          <a:lnRef idx="2">
            <a:schemeClr val="dk1"/>
          </a:lnRef>
          <a:fillRef idx="1">
            <a:schemeClr val="lt1"/>
          </a:fillRef>
          <a:effectRef idx="0">
            <a:schemeClr val="dk1"/>
          </a:effectRef>
          <a:fontRef idx="minor">
            <a:schemeClr val="dk1"/>
          </a:fontRef>
        </p:style>
        <p:txBody>
          <a:bodyPr rtlCol="0" anchor="ctr"/>
          <a:lstStyle/>
          <a:p>
            <a:pPr algn="ctr" rtl="1"/>
            <a:r>
              <a:rPr lang="fa-IR" sz="1200" dirty="0" smtClean="0">
                <a:solidFill>
                  <a:schemeClr val="tx1"/>
                </a:solidFill>
                <a:cs typeface="B Titr" pitchFamily="2" charset="-78"/>
              </a:rPr>
              <a:t>شماره استاندارد بین المللی مجلات- </a:t>
            </a:r>
            <a:r>
              <a:rPr lang="en-US" sz="1200" b="1" dirty="0" smtClean="0">
                <a:solidFill>
                  <a:schemeClr val="tx1"/>
                </a:solidFill>
                <a:cs typeface="B Titr" pitchFamily="2" charset="-78"/>
              </a:rPr>
              <a:t>ISSN</a:t>
            </a:r>
            <a:endParaRPr lang="en-US" sz="1200" b="1" dirty="0">
              <a:solidFill>
                <a:schemeClr val="tx1"/>
              </a:solidFill>
              <a:cs typeface="B Titr" pitchFamily="2" charset="-78"/>
            </a:endParaRPr>
          </a:p>
        </p:txBody>
      </p:sp>
      <p:sp>
        <p:nvSpPr>
          <p:cNvPr id="12" name="Rounded Rectangle 11"/>
          <p:cNvSpPr/>
          <p:nvPr/>
        </p:nvSpPr>
        <p:spPr>
          <a:xfrm>
            <a:off x="253062" y="2786058"/>
            <a:ext cx="1857388" cy="642942"/>
          </a:xfrm>
          <a:prstGeom prst="roundRect">
            <a:avLst/>
          </a:prstGeom>
          <a:solidFill>
            <a:srgbClr val="FF0000">
              <a:alpha val="0"/>
            </a:srgbClr>
          </a:solidFill>
          <a:ln w="47625" cap="flat">
            <a:solidFill>
              <a:srgbClr val="FF0000"/>
            </a:solidFill>
          </a:ln>
          <a:effectLst>
            <a:outerShdw blurRad="50800" dir="5400000" algn="ctr" rotWithShape="0">
              <a:srgbClr val="000000">
                <a:alpha val="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3" name="Rounded Rectangle 12"/>
          <p:cNvSpPr/>
          <p:nvPr/>
        </p:nvSpPr>
        <p:spPr>
          <a:xfrm>
            <a:off x="263948" y="3429000"/>
            <a:ext cx="1521970" cy="500066"/>
          </a:xfrm>
          <a:prstGeom prst="roundRect">
            <a:avLst/>
          </a:prstGeom>
          <a:solidFill>
            <a:srgbClr val="FF0000">
              <a:alpha val="0"/>
            </a:srgbClr>
          </a:solidFill>
          <a:ln w="47625" cap="flat">
            <a:solidFill>
              <a:srgbClr val="FF0000"/>
            </a:solidFill>
          </a:ln>
          <a:effectLst>
            <a:outerShdw blurRad="50800" dir="5400000" algn="ctr" rotWithShape="0">
              <a:srgbClr val="000000">
                <a:alpha val="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4" name="Rounded Rectangle 13"/>
          <p:cNvSpPr/>
          <p:nvPr/>
        </p:nvSpPr>
        <p:spPr>
          <a:xfrm>
            <a:off x="785786" y="4039284"/>
            <a:ext cx="4857784" cy="357190"/>
          </a:xfrm>
          <a:prstGeom prst="roundRect">
            <a:avLst/>
          </a:prstGeom>
          <a:solidFill>
            <a:srgbClr val="FF0000">
              <a:alpha val="0"/>
            </a:srgbClr>
          </a:solidFill>
          <a:ln w="47625" cap="flat">
            <a:solidFill>
              <a:srgbClr val="FF0000"/>
            </a:solidFill>
          </a:ln>
          <a:effectLst>
            <a:outerShdw blurRad="50800" dir="5400000" algn="ctr" rotWithShape="0">
              <a:srgbClr val="000000">
                <a:alpha val="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5" name="Rounded Rectangle 14"/>
          <p:cNvSpPr/>
          <p:nvPr/>
        </p:nvSpPr>
        <p:spPr>
          <a:xfrm>
            <a:off x="0" y="500042"/>
            <a:ext cx="1857356" cy="428628"/>
          </a:xfrm>
          <a:prstGeom prst="roundRect">
            <a:avLst/>
          </a:prstGeom>
          <a:solidFill>
            <a:srgbClr val="FF0000">
              <a:alpha val="0"/>
            </a:srgbClr>
          </a:solidFill>
          <a:ln w="47625" cap="flat">
            <a:solidFill>
              <a:srgbClr val="FF0000"/>
            </a:solidFill>
          </a:ln>
          <a:effectLst>
            <a:outerShdw blurRad="50800" dir="5400000" algn="ctr" rotWithShape="0">
              <a:srgbClr val="000000">
                <a:alpha val="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6" name="Cloud Callout 15"/>
          <p:cNvSpPr/>
          <p:nvPr/>
        </p:nvSpPr>
        <p:spPr>
          <a:xfrm>
            <a:off x="2500298" y="500042"/>
            <a:ext cx="1357322" cy="428628"/>
          </a:xfrm>
          <a:prstGeom prst="cloudCallout">
            <a:avLst>
              <a:gd name="adj1" fmla="val -93157"/>
              <a:gd name="adj2" fmla="val 10934"/>
            </a:avLst>
          </a:prstGeom>
          <a:ln/>
        </p:spPr>
        <p:style>
          <a:lnRef idx="2">
            <a:schemeClr val="dk1"/>
          </a:lnRef>
          <a:fillRef idx="1">
            <a:schemeClr val="lt1"/>
          </a:fillRef>
          <a:effectRef idx="0">
            <a:schemeClr val="dk1"/>
          </a:effectRef>
          <a:fontRef idx="minor">
            <a:schemeClr val="dk1"/>
          </a:fontRef>
        </p:style>
        <p:txBody>
          <a:bodyPr rtlCol="0" anchor="ctr"/>
          <a:lstStyle/>
          <a:p>
            <a:pPr algn="ctr" rtl="1"/>
            <a:r>
              <a:rPr lang="fa-IR" sz="1200" dirty="0" smtClean="0">
                <a:solidFill>
                  <a:schemeClr val="tx1"/>
                </a:solidFill>
                <a:cs typeface="B Titr" pitchFamily="2" charset="-78"/>
              </a:rPr>
              <a:t>جعبه جستجو</a:t>
            </a:r>
            <a:endParaRPr lang="en-US" sz="1200" dirty="0">
              <a:solidFill>
                <a:schemeClr val="tx1"/>
              </a:solidFill>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heckerboard(across)">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checkerboard(across)">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checkerboard(across)">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checkerboard(across)">
                                      <p:cBhvr>
                                        <p:cTn id="2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lstStyle/>
          <a:p>
            <a:r>
              <a:rPr lang="en-US" b="1" dirty="0" smtClean="0"/>
              <a:t>A To Z</a:t>
            </a:r>
            <a:endParaRPr lang="en-US" b="1" dirty="0"/>
          </a:p>
        </p:txBody>
      </p:sp>
      <p:sp>
        <p:nvSpPr>
          <p:cNvPr id="3" name="Content Placeholder 2"/>
          <p:cNvSpPr>
            <a:spLocks noGrp="1"/>
          </p:cNvSpPr>
          <p:nvPr>
            <p:ph idx="1"/>
          </p:nvPr>
        </p:nvSpPr>
        <p:spPr>
          <a:xfrm>
            <a:off x="457200" y="1142984"/>
            <a:ext cx="8229600" cy="4983179"/>
          </a:xfrm>
        </p:spPr>
        <p:txBody>
          <a:bodyPr>
            <a:normAutofit/>
          </a:bodyPr>
          <a:lstStyle/>
          <a:p>
            <a:pPr algn="just" rtl="1">
              <a:lnSpc>
                <a:spcPct val="150000"/>
              </a:lnSpc>
            </a:pPr>
            <a:r>
              <a:rPr lang="fa-IR" sz="2200" dirty="0" smtClean="0">
                <a:cs typeface="B Titr" pitchFamily="2" charset="-78"/>
              </a:rPr>
              <a:t>این </a:t>
            </a:r>
            <a:r>
              <a:rPr lang="en-US" sz="2200" dirty="0" smtClean="0">
                <a:cs typeface="B Titr" pitchFamily="2" charset="-78"/>
              </a:rPr>
              <a:t>Tab </a:t>
            </a:r>
            <a:r>
              <a:rPr lang="fa-IR" sz="2200" dirty="0" smtClean="0">
                <a:cs typeface="B Titr" pitchFamily="2" charset="-78"/>
              </a:rPr>
              <a:t> لیستی کامل از تمام عناوین </a:t>
            </a:r>
            <a:r>
              <a:rPr lang="fa-IR" sz="2200" dirty="0" smtClean="0">
                <a:solidFill>
                  <a:srgbClr val="FF0000"/>
                </a:solidFill>
                <a:cs typeface="B Titr" pitchFamily="2" charset="-78"/>
              </a:rPr>
              <a:t>کتابهاي</a:t>
            </a:r>
            <a:r>
              <a:rPr lang="fa-IR" sz="2200" dirty="0" smtClean="0">
                <a:cs typeface="B Titr" pitchFamily="2" charset="-78"/>
              </a:rPr>
              <a:t> الکترونیک و </a:t>
            </a:r>
            <a:r>
              <a:rPr lang="fa-IR" sz="2200" dirty="0" smtClean="0">
                <a:solidFill>
                  <a:srgbClr val="FF0000"/>
                </a:solidFill>
                <a:cs typeface="B Titr" pitchFamily="2" charset="-78"/>
              </a:rPr>
              <a:t>ژورنالهاي</a:t>
            </a:r>
            <a:r>
              <a:rPr lang="fa-IR" sz="2200" dirty="0" smtClean="0">
                <a:cs typeface="B Titr" pitchFamily="2" charset="-78"/>
              </a:rPr>
              <a:t> قابل دسترسی از طریق پورتال دانشیار است که به </a:t>
            </a:r>
            <a:r>
              <a:rPr lang="fa-IR" sz="2200" dirty="0" smtClean="0">
                <a:solidFill>
                  <a:srgbClr val="FF0000"/>
                </a:solidFill>
                <a:cs typeface="B Titr" pitchFamily="2" charset="-78"/>
              </a:rPr>
              <a:t>ترتیب حروف الفبا </a:t>
            </a:r>
            <a:r>
              <a:rPr lang="fa-IR" sz="2200" dirty="0" smtClean="0">
                <a:cs typeface="B Titr" pitchFamily="2" charset="-78"/>
              </a:rPr>
              <a:t>نمایش داده میشود. با کلیک کردن بر روي لینک مجموعۀ حاوي هر عنوان در یک صفحۀ جدید صفحۀ آن کتاب یا ژورنال روي وبسایت ناشر یا شرکت ارائه دهندۀ آن باز میشود</a:t>
            </a:r>
            <a:r>
              <a:rPr lang="en-US" sz="2200" dirty="0" smtClean="0">
                <a:cs typeface="B Titr" pitchFamily="2" charset="-78"/>
              </a:rPr>
              <a:t>. </a:t>
            </a:r>
            <a:r>
              <a:rPr lang="fa-IR" sz="2200" dirty="0" smtClean="0">
                <a:cs typeface="B Titr" pitchFamily="2" charset="-78"/>
              </a:rPr>
              <a:t>در </a:t>
            </a:r>
            <a:r>
              <a:rPr lang="fa-IR" sz="2200" dirty="0" smtClean="0">
                <a:solidFill>
                  <a:srgbClr val="FF0000"/>
                </a:solidFill>
                <a:cs typeface="B Titr" pitchFamily="2" charset="-78"/>
              </a:rPr>
              <a:t>این قسمت که عمدتاً براي یافتن کتابهاي الکترونیک و ژورنالها بر اساس نام آنها مناسب است </a:t>
            </a:r>
            <a:r>
              <a:rPr lang="fa-IR" sz="2200" dirty="0" smtClean="0">
                <a:cs typeface="B Titr" pitchFamily="2" charset="-78"/>
              </a:rPr>
              <a:t>امکان دسترسی به عناوین بر اساس حروف اول و دوم نام عنوان و یا از طریق جستجوي تمام یا بخشی از نام عنوان، موضوع و یا ناشر آن در جعبۀ جستجوي گوشۀ بالاي صفحه در سمت چپ وجود دارد.</a:t>
            </a:r>
            <a:endParaRPr lang="en-US" sz="2200" dirty="0" smtClean="0">
              <a:cs typeface="B Titr" pitchFamily="2" charset="-78"/>
            </a:endParaRPr>
          </a:p>
          <a:p>
            <a:pPr algn="just" rtl="1">
              <a:lnSpc>
                <a:spcPct val="150000"/>
              </a:lnSpc>
            </a:pPr>
            <a:endParaRPr lang="en-US" sz="2000" dirty="0">
              <a:cs typeface="B Titr" pitchFamily="2" charset="-78"/>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8.JPG"/>
          <p:cNvPicPr>
            <a:picLocks noGrp="1" noChangeAspect="1"/>
          </p:cNvPicPr>
          <p:nvPr>
            <p:ph idx="1"/>
          </p:nvPr>
        </p:nvPicPr>
        <p:blipFill>
          <a:blip r:embed="rId2"/>
          <a:stretch>
            <a:fillRect/>
          </a:stretch>
        </p:blipFill>
        <p:spPr>
          <a:xfrm>
            <a:off x="142844" y="357166"/>
            <a:ext cx="8858312" cy="6286544"/>
          </a:xfrm>
        </p:spPr>
      </p:pic>
      <p:sp>
        <p:nvSpPr>
          <p:cNvPr id="7" name="Cloud Callout 6"/>
          <p:cNvSpPr/>
          <p:nvPr/>
        </p:nvSpPr>
        <p:spPr>
          <a:xfrm>
            <a:off x="6286512" y="285728"/>
            <a:ext cx="2428892" cy="1428760"/>
          </a:xfrm>
          <a:prstGeom prst="cloudCallout">
            <a:avLst>
              <a:gd name="adj1" fmla="val -82896"/>
              <a:gd name="adj2" fmla="val 106934"/>
            </a:avLst>
          </a:prstGeom>
          <a:ln/>
        </p:spPr>
        <p:style>
          <a:lnRef idx="2">
            <a:schemeClr val="accent2"/>
          </a:lnRef>
          <a:fillRef idx="1">
            <a:schemeClr val="lt1"/>
          </a:fillRef>
          <a:effectRef idx="0">
            <a:schemeClr val="accent2"/>
          </a:effectRef>
          <a:fontRef idx="minor">
            <a:schemeClr val="dk1"/>
          </a:fontRef>
        </p:style>
        <p:txBody>
          <a:bodyPr rtlCol="0" anchor="ctr"/>
          <a:lstStyle/>
          <a:p>
            <a:pPr algn="ctr" rtl="1"/>
            <a:r>
              <a:rPr lang="fa-IR" sz="1400" dirty="0" smtClean="0">
                <a:solidFill>
                  <a:schemeClr val="tx1"/>
                </a:solidFill>
                <a:cs typeface="B Titr" pitchFamily="2" charset="-78"/>
              </a:rPr>
              <a:t>عبارت </a:t>
            </a:r>
            <a:r>
              <a:rPr lang="en-US" sz="1400" b="1" dirty="0" smtClean="0">
                <a:solidFill>
                  <a:schemeClr val="tx1"/>
                </a:solidFill>
                <a:cs typeface="B Titr" pitchFamily="2" charset="-78"/>
              </a:rPr>
              <a:t>Book</a:t>
            </a:r>
            <a:r>
              <a:rPr lang="fa-IR" sz="1400" dirty="0" smtClean="0">
                <a:solidFill>
                  <a:schemeClr val="tx1"/>
                </a:solidFill>
                <a:cs typeface="B Titr" pitchFamily="2" charset="-78"/>
              </a:rPr>
              <a:t> در آیتم ناشر، نشانگر آن است که منبع مورد نظر ما یک </a:t>
            </a:r>
            <a:r>
              <a:rPr lang="fa-IR" sz="1400" dirty="0" smtClean="0">
                <a:solidFill>
                  <a:srgbClr val="FF0000"/>
                </a:solidFill>
                <a:cs typeface="B Titr" pitchFamily="2" charset="-78"/>
              </a:rPr>
              <a:t>کتاب</a:t>
            </a:r>
            <a:r>
              <a:rPr lang="fa-IR" sz="1400" dirty="0" smtClean="0">
                <a:solidFill>
                  <a:schemeClr val="tx1"/>
                </a:solidFill>
                <a:cs typeface="B Titr" pitchFamily="2" charset="-78"/>
              </a:rPr>
              <a:t> است.</a:t>
            </a:r>
            <a:endParaRPr lang="en-US" sz="1400" dirty="0">
              <a:solidFill>
                <a:schemeClr val="tx1"/>
              </a:solidFill>
              <a:cs typeface="B Titr" pitchFamily="2" charset="-78"/>
            </a:endParaRPr>
          </a:p>
        </p:txBody>
      </p:sp>
      <p:sp>
        <p:nvSpPr>
          <p:cNvPr id="8" name="Rounded Rectangle 7"/>
          <p:cNvSpPr/>
          <p:nvPr/>
        </p:nvSpPr>
        <p:spPr>
          <a:xfrm>
            <a:off x="807558" y="2368316"/>
            <a:ext cx="4643470" cy="428628"/>
          </a:xfrm>
          <a:prstGeom prst="roundRect">
            <a:avLst/>
          </a:prstGeom>
          <a:solidFill>
            <a:srgbClr val="FF0000">
              <a:alpha val="0"/>
            </a:srgbClr>
          </a:solidFill>
          <a:ln w="47625" cap="flat">
            <a:solidFill>
              <a:srgbClr val="FF0000"/>
            </a:solidFill>
          </a:ln>
          <a:effectLst>
            <a:outerShdw blurRad="50800" dir="5400000" algn="ctr" rotWithShape="0">
              <a:srgbClr val="000000">
                <a:alpha val="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9" name="Rounded Rectangle 8"/>
          <p:cNvSpPr/>
          <p:nvPr/>
        </p:nvSpPr>
        <p:spPr>
          <a:xfrm>
            <a:off x="817086" y="5204064"/>
            <a:ext cx="2000264" cy="428628"/>
          </a:xfrm>
          <a:prstGeom prst="roundRect">
            <a:avLst/>
          </a:prstGeom>
          <a:solidFill>
            <a:srgbClr val="FF0000">
              <a:alpha val="0"/>
            </a:srgbClr>
          </a:solidFill>
          <a:ln w="47625" cap="flat">
            <a:solidFill>
              <a:srgbClr val="FF0000"/>
            </a:solidFill>
          </a:ln>
          <a:effectLst>
            <a:outerShdw blurRad="50800" dir="5400000" algn="ctr" rotWithShape="0">
              <a:srgbClr val="000000">
                <a:alpha val="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0" name="Cloud Callout 9"/>
          <p:cNvSpPr/>
          <p:nvPr/>
        </p:nvSpPr>
        <p:spPr>
          <a:xfrm>
            <a:off x="6429388" y="4357694"/>
            <a:ext cx="2428892" cy="1428760"/>
          </a:xfrm>
          <a:prstGeom prst="cloudCallout">
            <a:avLst>
              <a:gd name="adj1" fmla="val -194044"/>
              <a:gd name="adj2" fmla="val 20839"/>
            </a:avLst>
          </a:prstGeom>
          <a:ln/>
        </p:spPr>
        <p:style>
          <a:lnRef idx="2">
            <a:schemeClr val="accent2"/>
          </a:lnRef>
          <a:fillRef idx="1">
            <a:schemeClr val="lt1"/>
          </a:fillRef>
          <a:effectRef idx="0">
            <a:schemeClr val="accent2"/>
          </a:effectRef>
          <a:fontRef idx="minor">
            <a:schemeClr val="dk1"/>
          </a:fontRef>
        </p:style>
        <p:txBody>
          <a:bodyPr rtlCol="0" anchor="ctr"/>
          <a:lstStyle/>
          <a:p>
            <a:pPr algn="ctr" rtl="1"/>
            <a:r>
              <a:rPr lang="fa-IR" sz="1400" dirty="0" smtClean="0">
                <a:solidFill>
                  <a:schemeClr val="tx1"/>
                </a:solidFill>
                <a:cs typeface="B Titr" pitchFamily="2" charset="-78"/>
              </a:rPr>
              <a:t>شماره </a:t>
            </a:r>
            <a:r>
              <a:rPr lang="en-US" sz="1400" b="1" dirty="0" smtClean="0">
                <a:solidFill>
                  <a:schemeClr val="tx1"/>
                </a:solidFill>
                <a:cs typeface="B Titr" pitchFamily="2" charset="-78"/>
              </a:rPr>
              <a:t>ISSN</a:t>
            </a:r>
            <a:r>
              <a:rPr lang="fa-IR" sz="1400" dirty="0" smtClean="0">
                <a:solidFill>
                  <a:schemeClr val="tx1"/>
                </a:solidFill>
                <a:cs typeface="B Titr" pitchFamily="2" charset="-78"/>
              </a:rPr>
              <a:t> بیانگر آن است که منبع مورد </a:t>
            </a:r>
            <a:r>
              <a:rPr lang="fa-IR" sz="1400" dirty="0" smtClean="0">
                <a:solidFill>
                  <a:srgbClr val="FF0000"/>
                </a:solidFill>
                <a:cs typeface="B Titr" pitchFamily="2" charset="-78"/>
              </a:rPr>
              <a:t>مجله</a:t>
            </a:r>
            <a:r>
              <a:rPr lang="fa-IR" sz="1400" dirty="0" smtClean="0">
                <a:solidFill>
                  <a:schemeClr val="tx1"/>
                </a:solidFill>
                <a:cs typeface="B Titr" pitchFamily="2" charset="-78"/>
              </a:rPr>
              <a:t> است.</a:t>
            </a:r>
            <a:endParaRPr lang="en-US" sz="1400" dirty="0">
              <a:solidFill>
                <a:schemeClr val="tx1"/>
              </a:solidFill>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heckerboard(across)">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fontScale="90000"/>
          </a:bodyPr>
          <a:lstStyle/>
          <a:p>
            <a:r>
              <a:rPr lang="en-US" b="1" dirty="0" smtClean="0"/>
              <a:t>News &amp; Alerts</a:t>
            </a:r>
            <a:endParaRPr lang="en-US" dirty="0"/>
          </a:p>
        </p:txBody>
      </p:sp>
      <p:sp>
        <p:nvSpPr>
          <p:cNvPr id="3" name="Content Placeholder 2"/>
          <p:cNvSpPr>
            <a:spLocks noGrp="1"/>
          </p:cNvSpPr>
          <p:nvPr>
            <p:ph idx="1"/>
          </p:nvPr>
        </p:nvSpPr>
        <p:spPr>
          <a:xfrm>
            <a:off x="457200" y="928670"/>
            <a:ext cx="8229600" cy="5643602"/>
          </a:xfrm>
        </p:spPr>
        <p:txBody>
          <a:bodyPr>
            <a:normAutofit/>
          </a:bodyPr>
          <a:lstStyle/>
          <a:p>
            <a:pPr algn="just" rtl="1">
              <a:lnSpc>
                <a:spcPct val="150000"/>
              </a:lnSpc>
            </a:pPr>
            <a:r>
              <a:rPr lang="fa-IR" sz="1800" dirty="0" smtClean="0">
                <a:cs typeface="B Titr" pitchFamily="2" charset="-78"/>
              </a:rPr>
              <a:t>در این بخش کاربر میتواند </a:t>
            </a:r>
            <a:r>
              <a:rPr lang="fa-IR" sz="1800" dirty="0" smtClean="0">
                <a:solidFill>
                  <a:srgbClr val="FF0000"/>
                </a:solidFill>
                <a:cs typeface="B Titr" pitchFamily="2" charset="-78"/>
              </a:rPr>
              <a:t>اخبار </a:t>
            </a:r>
            <a:r>
              <a:rPr lang="fa-IR" sz="1800" dirty="0" smtClean="0">
                <a:cs typeface="B Titr" pitchFamily="2" charset="-78"/>
              </a:rPr>
              <a:t>و</a:t>
            </a:r>
            <a:r>
              <a:rPr lang="fa-IR" sz="1800" dirty="0" smtClean="0">
                <a:solidFill>
                  <a:srgbClr val="FF0000"/>
                </a:solidFill>
                <a:cs typeface="B Titr" pitchFamily="2" charset="-78"/>
              </a:rPr>
              <a:t> هشدارهایی </a:t>
            </a:r>
            <a:r>
              <a:rPr lang="fa-IR" sz="1800" dirty="0" smtClean="0">
                <a:cs typeface="B Titr" pitchFamily="2" charset="-78"/>
              </a:rPr>
              <a:t>را که تنظیمات آنها قبلاً توسط </a:t>
            </a:r>
            <a:r>
              <a:rPr lang="en-US" sz="1800" dirty="0" smtClean="0">
                <a:cs typeface="B Titr" pitchFamily="2" charset="-78"/>
              </a:rPr>
              <a:t> </a:t>
            </a:r>
            <a:r>
              <a:rPr lang="en-US" sz="1800" b="1" dirty="0" smtClean="0">
                <a:cs typeface="B Titr" pitchFamily="2" charset="-78"/>
              </a:rPr>
              <a:t>Administrator</a:t>
            </a:r>
            <a:r>
              <a:rPr lang="fa-IR" sz="1800" dirty="0" smtClean="0">
                <a:cs typeface="B Titr" pitchFamily="2" charset="-78"/>
              </a:rPr>
              <a:t> پورتال انجام شده است مشاهده کند.</a:t>
            </a:r>
            <a:r>
              <a:rPr lang="en-US" sz="1800" dirty="0" smtClean="0">
                <a:cs typeface="B Titr" pitchFamily="2" charset="-78"/>
              </a:rPr>
              <a:t> </a:t>
            </a:r>
            <a:r>
              <a:rPr lang="fa-IR" sz="1800" dirty="0" smtClean="0">
                <a:cs typeface="B Titr" pitchFamily="2" charset="-78"/>
              </a:rPr>
              <a:t>عناوین نمایش داده شده اخبار و هشدارهاي مربوط به منابع الکترونیکی موجود بر روي </a:t>
            </a:r>
            <a:r>
              <a:rPr lang="en-US" sz="1800" dirty="0" smtClean="0">
                <a:cs typeface="B Titr" pitchFamily="2" charset="-78"/>
              </a:rPr>
              <a:t> PMDR</a:t>
            </a:r>
            <a:r>
              <a:rPr lang="fa-IR" sz="1800" dirty="0" smtClean="0">
                <a:cs typeface="B Titr" pitchFamily="2" charset="-78"/>
              </a:rPr>
              <a:t> هستند.</a:t>
            </a:r>
          </a:p>
          <a:p>
            <a:pPr algn="ctr" rtl="1">
              <a:buNone/>
            </a:pPr>
            <a:endParaRPr lang="en-US" sz="2000" dirty="0" smtClean="0">
              <a:cs typeface="B Titr" pitchFamily="2" charset="-78"/>
            </a:endParaRPr>
          </a:p>
          <a:p>
            <a:pPr algn="just" rtl="1"/>
            <a:endParaRPr lang="en-US" sz="2000" dirty="0"/>
          </a:p>
        </p:txBody>
      </p:sp>
      <p:pic>
        <p:nvPicPr>
          <p:cNvPr id="4" name="Picture 3" descr="9.JPG"/>
          <p:cNvPicPr>
            <a:picLocks noChangeAspect="1"/>
          </p:cNvPicPr>
          <p:nvPr/>
        </p:nvPicPr>
        <p:blipFill>
          <a:blip r:embed="rId2"/>
          <a:stretch>
            <a:fillRect/>
          </a:stretch>
        </p:blipFill>
        <p:spPr>
          <a:xfrm>
            <a:off x="214282" y="2285992"/>
            <a:ext cx="8643998" cy="4373217"/>
          </a:xfrm>
          <a:prstGeom prst="rect">
            <a:avLst/>
          </a:prstGeom>
        </p:spPr>
      </p:pic>
      <p:sp>
        <p:nvSpPr>
          <p:cNvPr id="5" name="Cloud Callout 4"/>
          <p:cNvSpPr/>
          <p:nvPr/>
        </p:nvSpPr>
        <p:spPr>
          <a:xfrm>
            <a:off x="257826" y="3011258"/>
            <a:ext cx="1203560" cy="601446"/>
          </a:xfrm>
          <a:prstGeom prst="cloudCallout">
            <a:avLst>
              <a:gd name="adj1" fmla="val 23027"/>
              <a:gd name="adj2" fmla="val 158393"/>
            </a:avLst>
          </a:prstGeom>
          <a:solidFill>
            <a:schemeClr val="accent3">
              <a:alpha val="0"/>
            </a:schemeClr>
          </a:solidFill>
          <a:ln w="41275">
            <a:solidFill>
              <a:srgbClr val="FF000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endParaRPr lang="en-US" sz="1400" dirty="0">
              <a:solidFill>
                <a:schemeClr val="tx1"/>
              </a:solidFill>
              <a:cs typeface="B Titr" pitchFamily="2" charset="-78"/>
            </a:endParaRPr>
          </a:p>
        </p:txBody>
      </p:sp>
      <p:sp>
        <p:nvSpPr>
          <p:cNvPr id="6" name="Cloud Callout 5"/>
          <p:cNvSpPr/>
          <p:nvPr/>
        </p:nvSpPr>
        <p:spPr>
          <a:xfrm>
            <a:off x="5219706" y="3011258"/>
            <a:ext cx="1203560" cy="601446"/>
          </a:xfrm>
          <a:prstGeom prst="cloudCallout">
            <a:avLst>
              <a:gd name="adj1" fmla="val 77295"/>
              <a:gd name="adj2" fmla="val 163823"/>
            </a:avLst>
          </a:prstGeom>
          <a:solidFill>
            <a:schemeClr val="accent3">
              <a:alpha val="0"/>
            </a:schemeClr>
          </a:solidFill>
          <a:ln w="41275">
            <a:solidFill>
              <a:srgbClr val="FF000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endParaRPr lang="en-US" sz="1400" dirty="0">
              <a:solidFill>
                <a:schemeClr val="tx1"/>
              </a:solidFill>
              <a:cs typeface="B Titr" pitchFamily="2" charset="-78"/>
            </a:endParaRPr>
          </a:p>
        </p:txBody>
      </p:sp>
      <p:sp>
        <p:nvSpPr>
          <p:cNvPr id="7" name="Rounded Rectangle 6"/>
          <p:cNvSpPr/>
          <p:nvPr/>
        </p:nvSpPr>
        <p:spPr>
          <a:xfrm>
            <a:off x="302728" y="4286256"/>
            <a:ext cx="3286148" cy="1428760"/>
          </a:xfrm>
          <a:prstGeom prst="roundRect">
            <a:avLst/>
          </a:prstGeom>
          <a:solidFill>
            <a:srgbClr val="FF0000">
              <a:alpha val="0"/>
            </a:srgbClr>
          </a:solidFill>
          <a:ln w="47625" cap="flat">
            <a:solidFill>
              <a:srgbClr val="FF0000"/>
            </a:solidFill>
          </a:ln>
          <a:effectLst>
            <a:outerShdw blurRad="50800" dir="5400000" algn="ctr" rotWithShape="0">
              <a:srgbClr val="000000">
                <a:alpha val="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8" name="Rounded Rectangle 7"/>
          <p:cNvSpPr/>
          <p:nvPr/>
        </p:nvSpPr>
        <p:spPr>
          <a:xfrm>
            <a:off x="6598800" y="4303264"/>
            <a:ext cx="1857388" cy="357190"/>
          </a:xfrm>
          <a:prstGeom prst="roundRect">
            <a:avLst/>
          </a:prstGeom>
          <a:solidFill>
            <a:srgbClr val="FF0000">
              <a:alpha val="0"/>
            </a:srgbClr>
          </a:solidFill>
          <a:ln w="47625" cap="flat">
            <a:solidFill>
              <a:srgbClr val="FF0000"/>
            </a:solidFill>
          </a:ln>
          <a:effectLst>
            <a:outerShdw blurRad="50800" dir="5400000" algn="ctr" rotWithShape="0">
              <a:srgbClr val="000000">
                <a:alpha val="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heckerboard(across)">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My PMDR</a:t>
            </a:r>
            <a:endParaRPr lang="en-US" dirty="0"/>
          </a:p>
        </p:txBody>
      </p:sp>
      <p:sp>
        <p:nvSpPr>
          <p:cNvPr id="3" name="Content Placeholder 2"/>
          <p:cNvSpPr>
            <a:spLocks noGrp="1"/>
          </p:cNvSpPr>
          <p:nvPr>
            <p:ph idx="1"/>
          </p:nvPr>
        </p:nvSpPr>
        <p:spPr/>
        <p:txBody>
          <a:bodyPr/>
          <a:lstStyle/>
          <a:p>
            <a:pPr algn="just" rtl="1"/>
            <a:r>
              <a:rPr lang="fa-IR" sz="2400" dirty="0" smtClean="0">
                <a:cs typeface="B Titr" pitchFamily="2" charset="-78"/>
              </a:rPr>
              <a:t>این بخش که در واقع </a:t>
            </a:r>
            <a:r>
              <a:rPr lang="fa-IR" sz="2400" dirty="0" smtClean="0">
                <a:solidFill>
                  <a:srgbClr val="FF0000"/>
                </a:solidFill>
                <a:cs typeface="B Titr" pitchFamily="2" charset="-78"/>
              </a:rPr>
              <a:t>فضای شخصی </a:t>
            </a:r>
            <a:r>
              <a:rPr lang="fa-IR" sz="2400" dirty="0" smtClean="0">
                <a:cs typeface="B Titr" pitchFamily="2" charset="-78"/>
              </a:rPr>
              <a:t>شما در پورتال است، شامل زیرمجموعه های زیر است:</a:t>
            </a:r>
          </a:p>
          <a:p>
            <a:pPr algn="just" rtl="1">
              <a:buNone/>
            </a:pPr>
            <a:endParaRPr lang="fa-IR" sz="2400" dirty="0" smtClean="0">
              <a:cs typeface="B Titr" pitchFamily="2" charset="-78"/>
            </a:endParaRPr>
          </a:p>
          <a:p>
            <a:pPr algn="just" rtl="1"/>
            <a:r>
              <a:rPr lang="fa-IR" sz="2800" b="1" i="1" dirty="0" smtClean="0">
                <a:cs typeface="+mj-cs"/>
              </a:rPr>
              <a:t>1) </a:t>
            </a:r>
            <a:r>
              <a:rPr lang="en-US" sz="2800" b="1" i="1" dirty="0" smtClean="0">
                <a:cs typeface="+mj-cs"/>
              </a:rPr>
              <a:t>My Profile Settings</a:t>
            </a:r>
            <a:endParaRPr lang="fa-IR" sz="2800" b="1" i="1" dirty="0" smtClean="0">
              <a:cs typeface="+mj-cs"/>
            </a:endParaRPr>
          </a:p>
          <a:p>
            <a:pPr algn="just" rtl="1"/>
            <a:r>
              <a:rPr lang="fa-IR" sz="2800" b="1" i="1" dirty="0" smtClean="0">
                <a:cs typeface="+mj-cs"/>
              </a:rPr>
              <a:t>2) </a:t>
            </a:r>
            <a:r>
              <a:rPr lang="en-US" sz="2800" b="1" i="1" dirty="0" smtClean="0">
                <a:cs typeface="+mj-cs"/>
              </a:rPr>
              <a:t>    My Alerts</a:t>
            </a:r>
            <a:endParaRPr lang="fa-IR" sz="2800" b="1" i="1" dirty="0" smtClean="0">
              <a:cs typeface="+mj-cs"/>
            </a:endParaRPr>
          </a:p>
          <a:p>
            <a:pPr algn="just" rtl="1"/>
            <a:r>
              <a:rPr lang="fa-IR" sz="2800" b="1" i="1" dirty="0" smtClean="0">
                <a:cs typeface="+mj-cs"/>
              </a:rPr>
              <a:t>3) </a:t>
            </a:r>
            <a:r>
              <a:rPr lang="en-US" sz="2800" b="1" i="1" dirty="0" smtClean="0">
                <a:cs typeface="+mj-cs"/>
              </a:rPr>
              <a:t>My Favorites</a:t>
            </a:r>
            <a:endParaRPr lang="fa-IR" sz="2800" b="1" i="1" dirty="0" smtClean="0">
              <a:cs typeface="+mj-cs"/>
            </a:endParaRPr>
          </a:p>
          <a:p>
            <a:pPr algn="just" rtl="1"/>
            <a:r>
              <a:rPr lang="fa-IR" sz="2800" b="1" i="1" dirty="0" smtClean="0">
                <a:cs typeface="+mj-cs"/>
              </a:rPr>
              <a:t>4) </a:t>
            </a:r>
            <a:r>
              <a:rPr lang="en-US" sz="2800" b="1" i="1" dirty="0" smtClean="0">
                <a:cs typeface="+mj-cs"/>
              </a:rPr>
              <a:t>My </a:t>
            </a:r>
            <a:r>
              <a:rPr lang="en-US" sz="2800" b="1" i="1" dirty="0" err="1" smtClean="0">
                <a:cs typeface="+mj-cs"/>
              </a:rPr>
              <a:t>Rss</a:t>
            </a:r>
            <a:endParaRPr lang="fa-IR" sz="2800" b="1" i="1" dirty="0" smtClean="0">
              <a:cs typeface="+mj-cs"/>
            </a:endParaRPr>
          </a:p>
          <a:p>
            <a:pPr algn="just" rtl="1"/>
            <a:r>
              <a:rPr lang="fa-IR" sz="2800" b="1" i="1" dirty="0" smtClean="0">
                <a:cs typeface="+mj-cs"/>
              </a:rPr>
              <a:t>5) </a:t>
            </a:r>
            <a:r>
              <a:rPr lang="en-US" sz="2800" b="1" i="1" dirty="0" smtClean="0">
                <a:cs typeface="+mj-cs"/>
              </a:rPr>
              <a:t>My Recent Usages</a:t>
            </a:r>
            <a:endParaRPr lang="en-US" sz="2800" b="1" i="1" dirty="0">
              <a:cs typeface="+mj-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fontScale="90000"/>
          </a:bodyPr>
          <a:lstStyle/>
          <a:p>
            <a:r>
              <a:rPr lang="en-US" b="1" i="1" dirty="0" smtClean="0"/>
              <a:t>My Profile Settings</a:t>
            </a:r>
            <a:endParaRPr lang="en-US" dirty="0"/>
          </a:p>
        </p:txBody>
      </p:sp>
      <p:sp>
        <p:nvSpPr>
          <p:cNvPr id="3" name="Content Placeholder 2"/>
          <p:cNvSpPr>
            <a:spLocks noGrp="1"/>
          </p:cNvSpPr>
          <p:nvPr>
            <p:ph idx="1"/>
          </p:nvPr>
        </p:nvSpPr>
        <p:spPr>
          <a:xfrm>
            <a:off x="457200" y="1142984"/>
            <a:ext cx="8229600" cy="4983179"/>
          </a:xfrm>
        </p:spPr>
        <p:txBody>
          <a:bodyPr>
            <a:normAutofit/>
          </a:bodyPr>
          <a:lstStyle/>
          <a:p>
            <a:pPr algn="just" rtl="1"/>
            <a:r>
              <a:rPr lang="fa-IR" sz="2400" dirty="0" smtClean="0">
                <a:cs typeface="B Titr" pitchFamily="2" charset="-78"/>
              </a:rPr>
              <a:t>این بخش در حقیقت سیستم </a:t>
            </a:r>
            <a:r>
              <a:rPr lang="fa-IR" sz="2400" dirty="0" smtClean="0">
                <a:solidFill>
                  <a:srgbClr val="FF0000"/>
                </a:solidFill>
                <a:cs typeface="B Titr" pitchFamily="2" charset="-78"/>
              </a:rPr>
              <a:t>تعیین هویت متمرکز </a:t>
            </a:r>
            <a:r>
              <a:rPr lang="fa-IR" sz="2400" dirty="0" smtClean="0">
                <a:cs typeface="B Titr" pitchFamily="2" charset="-78"/>
              </a:rPr>
              <a:t>است که برای انجام تنظیماتی همچون تغییر رمز عبور از آن استفاده میشود.</a:t>
            </a:r>
            <a:endParaRPr lang="en-US" sz="2400" dirty="0">
              <a:cs typeface="B Titr" pitchFamily="2" charset="-7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 </a:t>
            </a:r>
            <a:r>
              <a:rPr lang="en-US" dirty="0" smtClean="0"/>
              <a:t>My RSS</a:t>
            </a:r>
            <a:endParaRPr lang="en-US" dirty="0"/>
          </a:p>
        </p:txBody>
      </p:sp>
      <p:sp>
        <p:nvSpPr>
          <p:cNvPr id="3" name="Content Placeholder 2"/>
          <p:cNvSpPr>
            <a:spLocks noGrp="1"/>
          </p:cNvSpPr>
          <p:nvPr>
            <p:ph idx="1"/>
          </p:nvPr>
        </p:nvSpPr>
        <p:spPr>
          <a:xfrm>
            <a:off x="428596" y="1285860"/>
            <a:ext cx="8229600" cy="4811715"/>
          </a:xfrm>
        </p:spPr>
        <p:txBody>
          <a:bodyPr>
            <a:noAutofit/>
          </a:bodyPr>
          <a:lstStyle/>
          <a:p>
            <a:pPr algn="ctr" rtl="1">
              <a:lnSpc>
                <a:spcPct val="150000"/>
              </a:lnSpc>
              <a:buNone/>
            </a:pPr>
            <a:r>
              <a:rPr lang="fa-IR" sz="1800" b="1" dirty="0" smtClean="0">
                <a:cs typeface="B Titr" pitchFamily="2" charset="-78"/>
              </a:rPr>
              <a:t>آر.اس.اس ( </a:t>
            </a:r>
            <a:r>
              <a:rPr lang="en-US" sz="1800" b="1" dirty="0" smtClean="0">
                <a:cs typeface="B Titr" pitchFamily="2" charset="-78"/>
              </a:rPr>
              <a:t>Really Simple Syndication</a:t>
            </a:r>
            <a:r>
              <a:rPr lang="fa-IR" sz="1800" b="1" dirty="0" smtClean="0">
                <a:cs typeface="B Titr" pitchFamily="2" charset="-78"/>
              </a:rPr>
              <a:t> یا </a:t>
            </a:r>
            <a:r>
              <a:rPr lang="en-US" sz="1800" b="1" dirty="0" smtClean="0"/>
              <a:t>Rich Site Summary </a:t>
            </a:r>
            <a:r>
              <a:rPr lang="fa-IR" sz="1800" b="1" dirty="0" smtClean="0"/>
              <a:t>)</a:t>
            </a:r>
            <a:endParaRPr lang="fa-IR" sz="1800" b="1" dirty="0" smtClean="0">
              <a:cs typeface="B Titr" pitchFamily="2" charset="-78"/>
            </a:endParaRPr>
          </a:p>
          <a:p>
            <a:pPr algn="just" rtl="1">
              <a:lnSpc>
                <a:spcPct val="150000"/>
              </a:lnSpc>
            </a:pPr>
            <a:r>
              <a:rPr lang="fa-IR" sz="1800" dirty="0" smtClean="0">
                <a:cs typeface="B Titr" pitchFamily="2" charset="-78"/>
              </a:rPr>
              <a:t>آر. اس . اس در حقیقت تشکیل ارتباط‌های بسیار ساده و فایلی با فرمت </a:t>
            </a:r>
            <a:r>
              <a:rPr lang="en-US" sz="1800" dirty="0" smtClean="0">
                <a:cs typeface="B Titr" pitchFamily="2" charset="-78"/>
              </a:rPr>
              <a:t>xml </a:t>
            </a:r>
            <a:r>
              <a:rPr lang="fa-IR" sz="1800" dirty="0" smtClean="0">
                <a:cs typeface="B Titr" pitchFamily="2" charset="-78"/>
              </a:rPr>
              <a:t> است که آخرین عناوین سایت های خبری، وبلاگ‌ها ،وسایت‌هایی از این دست را شامل می‌شود. با بروز شدن سایت، فایل آر.اس.اس به طور خودکار بروز شده و بدین ترتیب تازه‌ترین عناوین خبری، چکیدۀ هر گزارش یا خبر را اطلاع رسانی میکند که در کنار آن پیوندی وجود دارد. مزیت </a:t>
            </a:r>
            <a:r>
              <a:rPr lang="en-US" sz="1800" dirty="0" smtClean="0">
                <a:cs typeface="B Titr" pitchFamily="2" charset="-78"/>
              </a:rPr>
              <a:t>RSS</a:t>
            </a:r>
            <a:r>
              <a:rPr lang="fa-IR" sz="1800" dirty="0" smtClean="0">
                <a:cs typeface="B Titr" pitchFamily="2" charset="-78"/>
              </a:rPr>
              <a:t>  آن است که بدون آنکه نیازی باشد به سایت های مختلف بروید مطالب آن ها را روی یک صفحه به ترتیبی که خودتان مرتب کرده اید دیده و آنگاه به طور انتخابی مطالبی را که می خواهید کامل بخوانید روی سایت اصلی ببینید. به این ترتیب بدون آن که درگیر تمام مطالب جدید و قدیم سایت ها بشوید برنامه خبرخوان مطالبی را که شما نخوانده اید برایتان جدا کرده است. </a:t>
            </a:r>
          </a:p>
          <a:p>
            <a:pPr algn="just" rtl="1">
              <a:lnSpc>
                <a:spcPct val="150000"/>
              </a:lnSpc>
            </a:pPr>
            <a:r>
              <a:rPr lang="fa-IR" sz="1800" dirty="0" smtClean="0">
                <a:cs typeface="B Titr" pitchFamily="2" charset="-78"/>
              </a:rPr>
              <a:t>وظیفه اصلی </a:t>
            </a:r>
            <a:r>
              <a:rPr lang="en-US" sz="1800" b="1" dirty="0" smtClean="0">
                <a:cs typeface="B Titr" pitchFamily="2" charset="-78"/>
              </a:rPr>
              <a:t>RSS</a:t>
            </a:r>
            <a:r>
              <a:rPr lang="fa-IR" sz="1800" dirty="0" smtClean="0">
                <a:cs typeface="B Titr" pitchFamily="2" charset="-78"/>
              </a:rPr>
              <a:t> </a:t>
            </a:r>
            <a:r>
              <a:rPr lang="fa-IR" sz="1800" dirty="0" smtClean="0">
                <a:solidFill>
                  <a:srgbClr val="FF0000"/>
                </a:solidFill>
                <a:cs typeface="B Titr" pitchFamily="2" charset="-78"/>
              </a:rPr>
              <a:t>قابل دستیابی کردن اطلاعات</a:t>
            </a:r>
            <a:r>
              <a:rPr lang="fa-IR" sz="1800" dirty="0" smtClean="0">
                <a:cs typeface="B Titr" pitchFamily="2" charset="-78"/>
              </a:rPr>
              <a:t> و </a:t>
            </a:r>
            <a:r>
              <a:rPr lang="fa-IR" sz="1800" dirty="0" smtClean="0">
                <a:solidFill>
                  <a:srgbClr val="FF0000"/>
                </a:solidFill>
                <a:cs typeface="B Titr" pitchFamily="2" charset="-78"/>
              </a:rPr>
              <a:t>صرفه‌جویی</a:t>
            </a:r>
            <a:r>
              <a:rPr lang="fa-IR" sz="1800" dirty="0" smtClean="0">
                <a:cs typeface="B Titr" pitchFamily="2" charset="-78"/>
              </a:rPr>
              <a:t> است.</a:t>
            </a:r>
            <a:br>
              <a:rPr lang="fa-IR" sz="1800" dirty="0" smtClean="0">
                <a:cs typeface="B Titr" pitchFamily="2" charset="-78"/>
              </a:rPr>
            </a:br>
            <a:r>
              <a:rPr lang="fa-IR" sz="1800" dirty="0" smtClean="0">
                <a:cs typeface="B Titr" pitchFamily="2" charset="-78"/>
              </a:rPr>
              <a:t> </a:t>
            </a:r>
            <a:br>
              <a:rPr lang="fa-IR" sz="1800" dirty="0" smtClean="0">
                <a:cs typeface="B Titr" pitchFamily="2" charset="-78"/>
              </a:rPr>
            </a:br>
            <a:endParaRPr lang="en-US" sz="1800" dirty="0">
              <a:cs typeface="B Titr" pitchFamily="2" charset="-78"/>
            </a:endParaRPr>
          </a:p>
        </p:txBody>
      </p:sp>
      <p:pic>
        <p:nvPicPr>
          <p:cNvPr id="4" name="Picture 3" descr="dab77aa05b3c9550ce30538af701e1ad.jpg"/>
          <p:cNvPicPr>
            <a:picLocks noChangeAspect="1"/>
          </p:cNvPicPr>
          <p:nvPr/>
        </p:nvPicPr>
        <p:blipFill>
          <a:blip r:embed="rId2"/>
          <a:stretch>
            <a:fillRect/>
          </a:stretch>
        </p:blipFill>
        <p:spPr>
          <a:xfrm>
            <a:off x="357158" y="285728"/>
            <a:ext cx="1142998" cy="1142998"/>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dirty="0" smtClean="0">
                <a:cs typeface="B Titr" pitchFamily="2" charset="-78"/>
              </a:rPr>
              <a:t>نحوه استفاده: بدون گذراندن مراحل ثبت نام </a:t>
            </a:r>
            <a:endParaRPr lang="en-US" sz="2800" dirty="0">
              <a:cs typeface="B Titr" pitchFamily="2" charset="-78"/>
            </a:endParaRPr>
          </a:p>
        </p:txBody>
      </p:sp>
      <p:sp>
        <p:nvSpPr>
          <p:cNvPr id="3" name="Content Placeholder 2"/>
          <p:cNvSpPr>
            <a:spLocks noGrp="1"/>
          </p:cNvSpPr>
          <p:nvPr>
            <p:ph idx="1"/>
          </p:nvPr>
        </p:nvSpPr>
        <p:spPr/>
        <p:txBody>
          <a:bodyPr>
            <a:normAutofit/>
          </a:bodyPr>
          <a:lstStyle/>
          <a:p>
            <a:pPr algn="just" rtl="1"/>
            <a:r>
              <a:rPr lang="fa-IR" sz="3000" dirty="0">
                <a:cs typeface="B Titr" pitchFamily="2" charset="-78"/>
              </a:rPr>
              <a:t>براي دسترسی به تمامی امکانات و ابزارهایی که </a:t>
            </a:r>
            <a:r>
              <a:rPr lang="fa-IR" sz="3000" dirty="0" smtClean="0">
                <a:cs typeface="B Titr" pitchFamily="2" charset="-78"/>
              </a:rPr>
              <a:t>این پورتال </a:t>
            </a:r>
            <a:r>
              <a:rPr lang="fa-IR" sz="3000" dirty="0">
                <a:cs typeface="B Titr" pitchFamily="2" charset="-78"/>
              </a:rPr>
              <a:t>در اختیار شما </a:t>
            </a:r>
            <a:r>
              <a:rPr lang="fa-IR" sz="3000" dirty="0" smtClean="0">
                <a:cs typeface="B Titr" pitchFamily="2" charset="-78"/>
              </a:rPr>
              <a:t>قرار میدهد، </a:t>
            </a:r>
            <a:r>
              <a:rPr lang="fa-IR" sz="3000" dirty="0">
                <a:cs typeface="B Titr" pitchFamily="2" charset="-78"/>
              </a:rPr>
              <a:t>لازم است </a:t>
            </a:r>
            <a:r>
              <a:rPr lang="fa-IR" sz="3000" dirty="0" smtClean="0">
                <a:cs typeface="B Titr" pitchFamily="2" charset="-78"/>
              </a:rPr>
              <a:t>که شما داراي </a:t>
            </a:r>
            <a:r>
              <a:rPr lang="fa-IR" sz="3000" dirty="0">
                <a:cs typeface="B Titr" pitchFamily="2" charset="-78"/>
              </a:rPr>
              <a:t>یک </a:t>
            </a:r>
            <a:r>
              <a:rPr lang="fa-IR" sz="3000" dirty="0">
                <a:solidFill>
                  <a:srgbClr val="FF0000"/>
                </a:solidFill>
                <a:cs typeface="B Titr" pitchFamily="2" charset="-78"/>
              </a:rPr>
              <a:t>حساب </a:t>
            </a:r>
            <a:r>
              <a:rPr lang="fa-IR" sz="3000" dirty="0" smtClean="0">
                <a:solidFill>
                  <a:srgbClr val="FF0000"/>
                </a:solidFill>
                <a:cs typeface="B Titr" pitchFamily="2" charset="-78"/>
              </a:rPr>
              <a:t>شخصی (</a:t>
            </a:r>
            <a:r>
              <a:rPr lang="en-US" sz="3000" b="1" i="1" dirty="0" smtClean="0">
                <a:solidFill>
                  <a:srgbClr val="FF0000"/>
                </a:solidFill>
                <a:cs typeface="B Titr" pitchFamily="2" charset="-78"/>
              </a:rPr>
              <a:t>Member Account</a:t>
            </a:r>
            <a:r>
              <a:rPr lang="fa-IR" sz="3000" dirty="0" smtClean="0">
                <a:solidFill>
                  <a:srgbClr val="FF0000"/>
                </a:solidFill>
                <a:cs typeface="B Titr" pitchFamily="2" charset="-78"/>
              </a:rPr>
              <a:t>) </a:t>
            </a:r>
            <a:r>
              <a:rPr lang="fa-IR" sz="3000" dirty="0">
                <a:cs typeface="B Titr" pitchFamily="2" charset="-78"/>
              </a:rPr>
              <a:t>باشید. </a:t>
            </a:r>
            <a:endParaRPr lang="fa-IR" sz="3000" dirty="0" smtClean="0">
              <a:cs typeface="B Titr" pitchFamily="2" charset="-78"/>
            </a:endParaRPr>
          </a:p>
          <a:p>
            <a:pPr algn="just" rtl="1"/>
            <a:endParaRPr lang="fa-IR" sz="3000" dirty="0" smtClean="0">
              <a:cs typeface="B Titr" pitchFamily="2" charset="-78"/>
            </a:endParaRPr>
          </a:p>
          <a:p>
            <a:pPr algn="just" rtl="1"/>
            <a:r>
              <a:rPr lang="fa-IR" sz="3000" dirty="0" smtClean="0">
                <a:cs typeface="B Titr" pitchFamily="2" charset="-78"/>
              </a:rPr>
              <a:t>اما بدون </a:t>
            </a:r>
            <a:r>
              <a:rPr lang="fa-IR" sz="3000" dirty="0">
                <a:cs typeface="B Titr" pitchFamily="2" charset="-78"/>
              </a:rPr>
              <a:t>ساختن حساب کاربري شخصی، </a:t>
            </a:r>
            <a:r>
              <a:rPr lang="fa-IR" sz="3000" dirty="0" smtClean="0">
                <a:solidFill>
                  <a:srgbClr val="FF0000"/>
                </a:solidFill>
                <a:cs typeface="B Titr" pitchFamily="2" charset="-78"/>
              </a:rPr>
              <a:t>لوگوي مرکز </a:t>
            </a:r>
            <a:r>
              <a:rPr lang="fa-IR" sz="3000" dirty="0">
                <a:solidFill>
                  <a:srgbClr val="FF0000"/>
                </a:solidFill>
                <a:cs typeface="B Titr" pitchFamily="2" charset="-78"/>
              </a:rPr>
              <a:t>آموزشی</a:t>
            </a:r>
            <a:r>
              <a:rPr lang="fa-IR" sz="3000" dirty="0">
                <a:cs typeface="B Titr" pitchFamily="2" charset="-78"/>
              </a:rPr>
              <a:t> شما، و در صورت ارتباط با پورتال از </a:t>
            </a:r>
            <a:r>
              <a:rPr lang="en-US" sz="3000" dirty="0" smtClean="0">
                <a:cs typeface="B Titr" pitchFamily="2" charset="-78"/>
              </a:rPr>
              <a:t>IP</a:t>
            </a:r>
            <a:r>
              <a:rPr lang="fa-IR" sz="3000" dirty="0" smtClean="0">
                <a:cs typeface="B Titr" pitchFamily="2" charset="-78"/>
              </a:rPr>
              <a:t> معتبر عنوان </a:t>
            </a:r>
            <a:r>
              <a:rPr lang="en-US" sz="3000" b="1" dirty="0" smtClean="0">
                <a:solidFill>
                  <a:srgbClr val="FF0000"/>
                </a:solidFill>
                <a:latin typeface="Times New Roman" pitchFamily="18" charset="0"/>
                <a:cs typeface="Times New Roman" pitchFamily="18" charset="0"/>
              </a:rPr>
              <a:t>Guest</a:t>
            </a:r>
            <a:r>
              <a:rPr lang="fa-IR" sz="3000" dirty="0" smtClean="0">
                <a:cs typeface="B Titr" pitchFamily="2" charset="-78"/>
              </a:rPr>
              <a:t> برای شما نمایش داده خواهد شد.</a:t>
            </a:r>
            <a:endParaRPr lang="en-US" sz="3000" dirty="0">
              <a:cs typeface="B Titr" pitchFamily="2" charset="-78"/>
            </a:endParaRPr>
          </a:p>
          <a:p>
            <a:pPr algn="just" rtl="1"/>
            <a:endParaRPr lang="en-US" sz="3600" dirty="0"/>
          </a:p>
          <a:p>
            <a:pPr algn="just"/>
            <a:endParaRPr lang="en-US"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logo.JPG"/>
          <p:cNvPicPr>
            <a:picLocks noGrp="1" noChangeAspect="1"/>
          </p:cNvPicPr>
          <p:nvPr>
            <p:ph idx="1"/>
          </p:nvPr>
        </p:nvPicPr>
        <p:blipFill>
          <a:blip r:embed="rId2"/>
          <a:stretch>
            <a:fillRect/>
          </a:stretch>
        </p:blipFill>
        <p:spPr>
          <a:xfrm>
            <a:off x="142844" y="2643182"/>
            <a:ext cx="8543956" cy="2286015"/>
          </a:xfrm>
        </p:spPr>
      </p:pic>
      <p:sp>
        <p:nvSpPr>
          <p:cNvPr id="5" name="Rounded Rectangle 4"/>
          <p:cNvSpPr/>
          <p:nvPr/>
        </p:nvSpPr>
        <p:spPr>
          <a:xfrm>
            <a:off x="7097382" y="3929066"/>
            <a:ext cx="1357322" cy="357190"/>
          </a:xfrm>
          <a:prstGeom prst="roundRect">
            <a:avLst/>
          </a:prstGeom>
          <a:solidFill>
            <a:srgbClr val="FF0000">
              <a:alpha val="0"/>
            </a:srgbClr>
          </a:solidFill>
          <a:ln w="47625" cap="flat">
            <a:solidFill>
              <a:srgbClr val="FF0000"/>
            </a:solidFill>
          </a:ln>
          <a:effectLst>
            <a:outerShdw blurRad="50800" dir="5400000" algn="ctr" rotWithShape="0">
              <a:srgbClr val="000000">
                <a:alpha val="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6" name="Rounded Rectangle 5"/>
          <p:cNvSpPr/>
          <p:nvPr/>
        </p:nvSpPr>
        <p:spPr>
          <a:xfrm>
            <a:off x="285720" y="2643182"/>
            <a:ext cx="1571636" cy="2214578"/>
          </a:xfrm>
          <a:prstGeom prst="roundRect">
            <a:avLst/>
          </a:prstGeom>
          <a:solidFill>
            <a:srgbClr val="FF0000">
              <a:alpha val="0"/>
            </a:srgbClr>
          </a:solidFill>
          <a:ln w="47625" cap="flat">
            <a:solidFill>
              <a:srgbClr val="FF0000"/>
            </a:solidFill>
          </a:ln>
          <a:effectLst>
            <a:outerShdw blurRad="50800" dir="5400000" algn="ctr" rotWithShape="0">
              <a:srgbClr val="000000">
                <a:alpha val="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9" name="Cloud Callout 8"/>
          <p:cNvSpPr/>
          <p:nvPr/>
        </p:nvSpPr>
        <p:spPr>
          <a:xfrm>
            <a:off x="5143504" y="357166"/>
            <a:ext cx="2928958" cy="2500330"/>
          </a:xfrm>
          <a:prstGeom prst="cloudCallout">
            <a:avLst>
              <a:gd name="adj1" fmla="val 7723"/>
              <a:gd name="adj2" fmla="val 96316"/>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rtl="1"/>
            <a:r>
              <a:rPr lang="fa-IR" dirty="0" smtClean="0">
                <a:solidFill>
                  <a:schemeClr val="tx1"/>
                </a:solidFill>
                <a:cs typeface="B Titr" pitchFamily="2" charset="-78"/>
              </a:rPr>
              <a:t>عنوان </a:t>
            </a:r>
            <a:r>
              <a:rPr lang="en-US" b="1" dirty="0" smtClean="0">
                <a:solidFill>
                  <a:schemeClr val="tx1"/>
                </a:solidFill>
                <a:cs typeface="B Titr" pitchFamily="2" charset="-78"/>
              </a:rPr>
              <a:t>Guest</a:t>
            </a:r>
            <a:r>
              <a:rPr lang="fa-IR" dirty="0" smtClean="0">
                <a:solidFill>
                  <a:schemeClr val="tx1"/>
                </a:solidFill>
                <a:cs typeface="B Titr" pitchFamily="2" charset="-78"/>
              </a:rPr>
              <a:t>:  نشاندهنده عدم ثبت نام شما در پورتال و حضورتان بعنوان مهمان است.</a:t>
            </a:r>
            <a:endParaRPr lang="en-US" dirty="0">
              <a:solidFill>
                <a:schemeClr val="tx1"/>
              </a:solidFill>
              <a:cs typeface="B Titr" pitchFamily="2" charset="-78"/>
            </a:endParaRPr>
          </a:p>
        </p:txBody>
      </p:sp>
      <p:sp>
        <p:nvSpPr>
          <p:cNvPr id="10" name="Cloud Callout 9"/>
          <p:cNvSpPr/>
          <p:nvPr/>
        </p:nvSpPr>
        <p:spPr>
          <a:xfrm>
            <a:off x="1357290" y="428604"/>
            <a:ext cx="2500330" cy="2000264"/>
          </a:xfrm>
          <a:prstGeom prst="cloudCallout">
            <a:avLst>
              <a:gd name="adj1" fmla="val -29349"/>
              <a:gd name="adj2" fmla="val 91306"/>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r>
              <a:rPr lang="fa-IR" sz="3200" dirty="0" smtClean="0">
                <a:solidFill>
                  <a:schemeClr val="tx1"/>
                </a:solidFill>
                <a:cs typeface="B Titr" pitchFamily="2" charset="-78"/>
              </a:rPr>
              <a:t>لوگوی سازمان</a:t>
            </a:r>
            <a:endParaRPr lang="en-US" sz="3200" dirty="0">
              <a:solidFill>
                <a:schemeClr val="tx1"/>
              </a:solidFill>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758138" cy="798496"/>
          </a:xfrm>
        </p:spPr>
        <p:txBody>
          <a:bodyPr>
            <a:normAutofit/>
          </a:bodyPr>
          <a:lstStyle/>
          <a:p>
            <a:pPr algn="ctr"/>
            <a:r>
              <a:rPr lang="fa-IR" sz="2800" dirty="0" smtClean="0">
                <a:cs typeface="B Titr" pitchFamily="2" charset="-78"/>
              </a:rPr>
              <a:t>ثبت نام</a:t>
            </a:r>
            <a:endParaRPr lang="en-US" sz="2800" dirty="0">
              <a:cs typeface="B Titr" pitchFamily="2" charset="-78"/>
            </a:endParaRPr>
          </a:p>
        </p:txBody>
      </p:sp>
      <p:pic>
        <p:nvPicPr>
          <p:cNvPr id="5" name="Content Placeholder 4" descr="11.JPG"/>
          <p:cNvPicPr>
            <a:picLocks noGrp="1" noChangeAspect="1"/>
          </p:cNvPicPr>
          <p:nvPr>
            <p:ph idx="1"/>
          </p:nvPr>
        </p:nvPicPr>
        <p:blipFill>
          <a:blip r:embed="rId2"/>
          <a:stretch>
            <a:fillRect/>
          </a:stretch>
        </p:blipFill>
        <p:spPr>
          <a:xfrm>
            <a:off x="4643438" y="1643050"/>
            <a:ext cx="3714776" cy="3857651"/>
          </a:xfrm>
        </p:spPr>
      </p:pic>
      <p:sp>
        <p:nvSpPr>
          <p:cNvPr id="6" name="Text Placeholder 5"/>
          <p:cNvSpPr>
            <a:spLocks noGrp="1"/>
          </p:cNvSpPr>
          <p:nvPr>
            <p:ph type="body" sz="half" idx="2"/>
          </p:nvPr>
        </p:nvSpPr>
        <p:spPr>
          <a:xfrm>
            <a:off x="457200" y="1435100"/>
            <a:ext cx="4043362" cy="4691063"/>
          </a:xfrm>
        </p:spPr>
        <p:txBody>
          <a:bodyPr>
            <a:normAutofit/>
          </a:bodyPr>
          <a:lstStyle/>
          <a:p>
            <a:pPr algn="just" rtl="1"/>
            <a:r>
              <a:rPr lang="fa-IR" sz="2800" dirty="0">
                <a:cs typeface="B Titr" pitchFamily="2" charset="-78"/>
              </a:rPr>
              <a:t>با کلیک کردن </a:t>
            </a:r>
            <a:r>
              <a:rPr lang="en-US" sz="2800" b="1" dirty="0">
                <a:cs typeface="B Titr" pitchFamily="2" charset="-78"/>
              </a:rPr>
              <a:t>Member </a:t>
            </a:r>
            <a:r>
              <a:rPr lang="en-US" sz="2800" b="1" dirty="0" smtClean="0">
                <a:cs typeface="B Titr" pitchFamily="2" charset="-78"/>
              </a:rPr>
              <a:t>Login</a:t>
            </a:r>
            <a:r>
              <a:rPr lang="fa-IR" sz="2800" b="1" dirty="0" smtClean="0">
                <a:cs typeface="B Titr" pitchFamily="2" charset="-78"/>
              </a:rPr>
              <a:t>-</a:t>
            </a:r>
            <a:r>
              <a:rPr lang="en-US" sz="2800" b="1" dirty="0" smtClean="0">
                <a:cs typeface="B Titr" pitchFamily="2" charset="-78"/>
              </a:rPr>
              <a:t>Register</a:t>
            </a:r>
            <a:r>
              <a:rPr lang="fa-IR" sz="2800" b="1" dirty="0" smtClean="0">
                <a:cs typeface="B Titr" pitchFamily="2" charset="-78"/>
              </a:rPr>
              <a:t> </a:t>
            </a:r>
            <a:r>
              <a:rPr lang="fa-IR" sz="2800" dirty="0" smtClean="0">
                <a:cs typeface="B Titr" pitchFamily="2" charset="-78"/>
              </a:rPr>
              <a:t>صفحه </a:t>
            </a:r>
            <a:r>
              <a:rPr lang="fa-IR" sz="2800" dirty="0">
                <a:cs typeface="B Titr" pitchFamily="2" charset="-78"/>
              </a:rPr>
              <a:t>سیستم تعیین هویت در مقابل شما باز میشود که با کلیک بر روی </a:t>
            </a:r>
            <a:r>
              <a:rPr lang="en-US" sz="2800" b="1" dirty="0">
                <a:cs typeface="B Titr" pitchFamily="2" charset="-78"/>
              </a:rPr>
              <a:t>New Account</a:t>
            </a:r>
            <a:r>
              <a:rPr lang="fa-IR" sz="2800" dirty="0">
                <a:cs typeface="B Titr" pitchFamily="2" charset="-78"/>
              </a:rPr>
              <a:t> میتوانید حساب شخصی خود </a:t>
            </a:r>
            <a:r>
              <a:rPr lang="fa-IR" sz="2800" dirty="0" smtClean="0">
                <a:cs typeface="B Titr" pitchFamily="2" charset="-78"/>
              </a:rPr>
              <a:t>را ایجاد نمائید.</a:t>
            </a:r>
            <a:endParaRPr lang="en-US" sz="2800" dirty="0">
              <a:cs typeface="B Titr"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725470"/>
          </a:xfrm>
        </p:spPr>
        <p:txBody>
          <a:bodyPr>
            <a:normAutofit/>
          </a:bodyPr>
          <a:lstStyle/>
          <a:p>
            <a:r>
              <a:rPr lang="fa-IR" sz="2800" dirty="0" smtClean="0">
                <a:cs typeface="B Titr" pitchFamily="2" charset="-78"/>
              </a:rPr>
              <a:t>فرم درخواست مشخصات</a:t>
            </a:r>
            <a:endParaRPr lang="en-US" sz="2800" dirty="0">
              <a:cs typeface="B Titr" pitchFamily="2" charset="-78"/>
            </a:endParaRPr>
          </a:p>
        </p:txBody>
      </p:sp>
      <p:pic>
        <p:nvPicPr>
          <p:cNvPr id="7" name="Content Placeholder 6" descr="2.JPG"/>
          <p:cNvPicPr>
            <a:picLocks noGrp="1" noChangeAspect="1"/>
          </p:cNvPicPr>
          <p:nvPr>
            <p:ph idx="1"/>
          </p:nvPr>
        </p:nvPicPr>
        <p:blipFill>
          <a:blip r:embed="rId2"/>
          <a:stretch>
            <a:fillRect/>
          </a:stretch>
        </p:blipFill>
        <p:spPr>
          <a:xfrm>
            <a:off x="214282" y="1000108"/>
            <a:ext cx="8715435" cy="5857892"/>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a:bodyPr>
          <a:lstStyle/>
          <a:p>
            <a:r>
              <a:rPr lang="fa-IR" sz="2800" dirty="0" smtClean="0">
                <a:cs typeface="B Titr" pitchFamily="2" charset="-78"/>
              </a:rPr>
              <a:t>فرم درخواست مشخصات (ادامه)</a:t>
            </a:r>
            <a:endParaRPr lang="en-US" sz="2800" dirty="0"/>
          </a:p>
        </p:txBody>
      </p:sp>
      <p:pic>
        <p:nvPicPr>
          <p:cNvPr id="4" name="Content Placeholder 3" descr="3.JPG"/>
          <p:cNvPicPr>
            <a:picLocks noGrp="1" noChangeAspect="1"/>
          </p:cNvPicPr>
          <p:nvPr>
            <p:ph idx="1"/>
          </p:nvPr>
        </p:nvPicPr>
        <p:blipFill>
          <a:blip r:embed="rId2"/>
          <a:stretch>
            <a:fillRect/>
          </a:stretch>
        </p:blipFill>
        <p:spPr>
          <a:xfrm>
            <a:off x="0" y="857232"/>
            <a:ext cx="9144000" cy="6000768"/>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2"/>
          </p:nvPr>
        </p:nvSpPr>
        <p:spPr>
          <a:xfrm>
            <a:off x="285720" y="4143380"/>
            <a:ext cx="8572560" cy="2028820"/>
          </a:xfrm>
        </p:spPr>
        <p:txBody>
          <a:bodyPr>
            <a:normAutofit fontScale="32500" lnSpcReduction="20000"/>
          </a:bodyPr>
          <a:lstStyle/>
          <a:p>
            <a:pPr algn="just" rtl="1">
              <a:lnSpc>
                <a:spcPct val="170000"/>
              </a:lnSpc>
            </a:pPr>
            <a:r>
              <a:rPr lang="fa-IR" sz="4600" dirty="0">
                <a:cs typeface="B Titr" pitchFamily="2" charset="-78"/>
              </a:rPr>
              <a:t>با وارد کردن اطلاعات شخصی خود در فرم باز شده ، اطلاعات شما ثبت شده و پیامی حاوی </a:t>
            </a:r>
            <a:r>
              <a:rPr lang="fa-IR" sz="4600" dirty="0">
                <a:solidFill>
                  <a:srgbClr val="FF0000"/>
                </a:solidFill>
                <a:cs typeface="B Titr" pitchFamily="2" charset="-78"/>
              </a:rPr>
              <a:t>کد فعال سازی </a:t>
            </a:r>
            <a:r>
              <a:rPr lang="fa-IR" sz="4600" dirty="0">
                <a:cs typeface="B Titr" pitchFamily="2" charset="-78"/>
              </a:rPr>
              <a:t>به پست  الکترونیکی  شما ارسال میشود. </a:t>
            </a:r>
            <a:r>
              <a:rPr lang="fa-IR" sz="4600" dirty="0" smtClean="0">
                <a:cs typeface="B Titr" pitchFamily="2" charset="-78"/>
              </a:rPr>
              <a:t>دقت کنید </a:t>
            </a:r>
            <a:r>
              <a:rPr lang="fa-IR" sz="4600" dirty="0" smtClean="0">
                <a:solidFill>
                  <a:srgbClr val="FF0000"/>
                </a:solidFill>
                <a:cs typeface="B Titr" pitchFamily="2" charset="-78"/>
              </a:rPr>
              <a:t>تعداد حروف نام کاربری که انتخاب میکنید باید حداقل 6 حرف و حداکثر 20 حرف باشد</a:t>
            </a:r>
            <a:r>
              <a:rPr lang="fa-IR" sz="4600" dirty="0" smtClean="0">
                <a:cs typeface="B Titr" pitchFamily="2" charset="-78"/>
              </a:rPr>
              <a:t>. پس از </a:t>
            </a:r>
            <a:r>
              <a:rPr lang="fa-IR" sz="4600" dirty="0">
                <a:cs typeface="B Titr" pitchFamily="2" charset="-78"/>
              </a:rPr>
              <a:t>دریافت این کد میتوانید ثبت نام خود را با تعریف رمز عبور تکمیل کنید</a:t>
            </a:r>
            <a:r>
              <a:rPr lang="en-US" sz="4600" dirty="0">
                <a:cs typeface="B Titr" pitchFamily="2" charset="-78"/>
              </a:rPr>
              <a:t>. </a:t>
            </a:r>
            <a:r>
              <a:rPr lang="fa-IR" sz="4600" dirty="0">
                <a:cs typeface="B Titr" pitchFamily="2" charset="-78"/>
              </a:rPr>
              <a:t>به خاطر داشته باشید که فعال شدن حساب شخصی شما و امکان استفاده از آن براي  </a:t>
            </a:r>
            <a:r>
              <a:rPr lang="en-US" sz="5500" dirty="0" err="1">
                <a:cs typeface="B Titr" pitchFamily="2" charset="-78"/>
              </a:rPr>
              <a:t>lin</a:t>
            </a:r>
            <a:r>
              <a:rPr lang="en-US" sz="5500" dirty="0">
                <a:cs typeface="B Titr" pitchFamily="2" charset="-78"/>
              </a:rPr>
              <a:t> in  </a:t>
            </a:r>
            <a:r>
              <a:rPr lang="fa-IR" sz="5500" dirty="0">
                <a:cs typeface="B Titr" pitchFamily="2" charset="-78"/>
              </a:rPr>
              <a:t>   </a:t>
            </a:r>
            <a:r>
              <a:rPr lang="fa-IR" sz="4600" dirty="0">
                <a:cs typeface="B Titr" pitchFamily="2" charset="-78"/>
              </a:rPr>
              <a:t>کردن </a:t>
            </a:r>
            <a:r>
              <a:rPr lang="fa-IR" sz="4600" dirty="0">
                <a:solidFill>
                  <a:srgbClr val="FF0000"/>
                </a:solidFill>
                <a:cs typeface="B Titr" pitchFamily="2" charset="-78"/>
              </a:rPr>
              <a:t>منوط به تائید حساب شما توسط کاربر مدیر دانشگاه یا مرکز آموزشی پژوهشی </a:t>
            </a:r>
            <a:r>
              <a:rPr lang="fa-IR" sz="4600" dirty="0">
                <a:cs typeface="B Titr" pitchFamily="2" charset="-78"/>
              </a:rPr>
              <a:t>شما خواهد بود. پس از تعیین هویت توسط سیستم و بازگشت به پورتال نام کاربر به جاي لوگوي مرکز نمایش داده میشود</a:t>
            </a:r>
            <a:r>
              <a:rPr lang="en-US" sz="4600" dirty="0">
                <a:cs typeface="B Titr" pitchFamily="2" charset="-78"/>
              </a:rPr>
              <a:t>.</a:t>
            </a:r>
          </a:p>
          <a:p>
            <a:pPr algn="r" rtl="1"/>
            <a:endParaRPr lang="en-US" dirty="0"/>
          </a:p>
        </p:txBody>
      </p:sp>
      <p:pic>
        <p:nvPicPr>
          <p:cNvPr id="8" name="Picture Placeholder 7" descr="5.JPG"/>
          <p:cNvPicPr>
            <a:picLocks noGrp="1" noChangeAspect="1"/>
          </p:cNvPicPr>
          <p:nvPr>
            <p:ph type="pic" idx="1"/>
          </p:nvPr>
        </p:nvPicPr>
        <p:blipFill>
          <a:blip r:embed="rId2"/>
          <a:srcRect t="630" b="630"/>
          <a:stretch>
            <a:fillRect/>
          </a:stretch>
        </p:blipFill>
        <p:spPr>
          <a:xfrm>
            <a:off x="357158" y="0"/>
            <a:ext cx="8429684" cy="4114800"/>
          </a:xfrm>
        </p:spPr>
      </p:pic>
      <p:sp>
        <p:nvSpPr>
          <p:cNvPr id="9" name="Rounded Rectangle 8"/>
          <p:cNvSpPr/>
          <p:nvPr/>
        </p:nvSpPr>
        <p:spPr>
          <a:xfrm>
            <a:off x="5857884" y="3000372"/>
            <a:ext cx="1500198" cy="357190"/>
          </a:xfrm>
          <a:prstGeom prst="roundRect">
            <a:avLst/>
          </a:prstGeom>
          <a:solidFill>
            <a:srgbClr val="FF0000">
              <a:alpha val="0"/>
            </a:srgbClr>
          </a:solidFill>
          <a:ln w="47625" cap="flat">
            <a:solidFill>
              <a:schemeClr val="tx1"/>
            </a:solidFill>
          </a:ln>
          <a:effectLst>
            <a:outerShdw blurRad="50800" dir="5400000" algn="ctr" rotWithShape="0">
              <a:srgbClr val="000000">
                <a:alpha val="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7158" y="714356"/>
            <a:ext cx="8501122" cy="6129050"/>
          </a:xfrm>
          <a:prstGeom prst="rect">
            <a:avLst/>
          </a:prstGeom>
        </p:spPr>
        <p:txBody>
          <a:bodyPr wrap="square">
            <a:spAutoFit/>
          </a:bodyPr>
          <a:lstStyle/>
          <a:p>
            <a:pPr algn="just" rtl="1">
              <a:lnSpc>
                <a:spcPct val="150000"/>
              </a:lnSpc>
            </a:pPr>
            <a:r>
              <a:rPr lang="fa-IR" sz="2400" dirty="0" smtClean="0">
                <a:cs typeface="B Titr" pitchFamily="2" charset="-78"/>
              </a:rPr>
              <a:t>با وارد کردن اطلاعات شخصی خود در فرم باز شده ، پیام جدیدی بنام</a:t>
            </a:r>
            <a:r>
              <a:rPr lang="en-US" sz="2400" dirty="0" smtClean="0">
                <a:cs typeface="B Titr" pitchFamily="2" charset="-78"/>
              </a:rPr>
              <a:t> </a:t>
            </a:r>
            <a:r>
              <a:rPr lang="en-US" sz="2400" dirty="0" err="1" smtClean="0">
                <a:cs typeface="B Titr" pitchFamily="2" charset="-78"/>
              </a:rPr>
              <a:t>Reg</a:t>
            </a:r>
            <a:r>
              <a:rPr lang="fa-IR" sz="2400" dirty="0" smtClean="0">
                <a:cs typeface="B Titr" pitchFamily="2" charset="-78"/>
              </a:rPr>
              <a:t> را از فرستنده ای بنام  </a:t>
            </a:r>
            <a:r>
              <a:rPr lang="en-US" sz="2400" dirty="0" smtClean="0">
                <a:cs typeface="B Titr" pitchFamily="2" charset="-78"/>
                <a:hlinkClick r:id="rId2"/>
              </a:rPr>
              <a:t>reg@nicsolution.com</a:t>
            </a:r>
            <a:r>
              <a:rPr lang="en-US" sz="2400" dirty="0" smtClean="0">
                <a:cs typeface="B Titr" pitchFamily="2" charset="-78"/>
              </a:rPr>
              <a:t> </a:t>
            </a:r>
            <a:r>
              <a:rPr lang="fa-IR" sz="2400" dirty="0" smtClean="0">
                <a:cs typeface="B Titr" pitchFamily="2" charset="-78"/>
              </a:rPr>
              <a:t> در </a:t>
            </a:r>
            <a:r>
              <a:rPr lang="en-US" sz="2400" b="1" dirty="0" smtClean="0">
                <a:cs typeface="B Titr" pitchFamily="2" charset="-78"/>
              </a:rPr>
              <a:t>Inbox</a:t>
            </a:r>
            <a:r>
              <a:rPr lang="fa-IR" sz="2400" dirty="0" smtClean="0">
                <a:cs typeface="B Titr" pitchFamily="2" charset="-78"/>
              </a:rPr>
              <a:t> ایمیل خود دریافت خواهید نمود.</a:t>
            </a:r>
          </a:p>
          <a:p>
            <a:pPr algn="just" rtl="1">
              <a:lnSpc>
                <a:spcPct val="150000"/>
              </a:lnSpc>
            </a:pPr>
            <a:r>
              <a:rPr lang="fa-IR" sz="2400" dirty="0" smtClean="0">
                <a:cs typeface="B Titr" pitchFamily="2" charset="-78"/>
              </a:rPr>
              <a:t>اطلاعات شما ثبت شده و پیامی حاوی </a:t>
            </a:r>
            <a:r>
              <a:rPr lang="fa-IR" sz="2400" dirty="0" smtClean="0">
                <a:solidFill>
                  <a:srgbClr val="FF0000"/>
                </a:solidFill>
                <a:cs typeface="B Titr" pitchFamily="2" charset="-78"/>
              </a:rPr>
              <a:t>کد فعال سازی </a:t>
            </a:r>
            <a:r>
              <a:rPr lang="fa-IR" sz="2400" dirty="0" smtClean="0">
                <a:cs typeface="B Titr" pitchFamily="2" charset="-78"/>
              </a:rPr>
              <a:t>به پست  الکترونیکی  شما ارسال میشود. پس از دریافت این کد میتوانید ثبت نام خود را با تعریف رمز عبور تکمیل کنید</a:t>
            </a:r>
            <a:r>
              <a:rPr lang="en-US" sz="2400" dirty="0" smtClean="0">
                <a:cs typeface="B Titr" pitchFamily="2" charset="-78"/>
              </a:rPr>
              <a:t>. </a:t>
            </a:r>
            <a:r>
              <a:rPr lang="fa-IR" sz="2400" dirty="0" smtClean="0">
                <a:cs typeface="B Titr" pitchFamily="2" charset="-78"/>
              </a:rPr>
              <a:t> به خاطر داشته باشید که فعال شدن حساب شخصی شما و امکان استفاده از آن براي</a:t>
            </a:r>
            <a:r>
              <a:rPr lang="en-US" sz="2400" b="1" dirty="0" smtClean="0">
                <a:cs typeface="B Titr" pitchFamily="2" charset="-78"/>
              </a:rPr>
              <a:t>log in  </a:t>
            </a:r>
            <a:r>
              <a:rPr lang="fa-IR" sz="2400" b="1" dirty="0" smtClean="0">
                <a:cs typeface="B Titr" pitchFamily="2" charset="-78"/>
              </a:rPr>
              <a:t> </a:t>
            </a:r>
            <a:r>
              <a:rPr lang="fa-IR" sz="2400" dirty="0" smtClean="0">
                <a:cs typeface="B Titr" pitchFamily="2" charset="-78"/>
              </a:rPr>
              <a:t>کردن </a:t>
            </a:r>
            <a:r>
              <a:rPr lang="fa-IR" sz="2400" dirty="0" smtClean="0">
                <a:solidFill>
                  <a:srgbClr val="FF0000"/>
                </a:solidFill>
                <a:cs typeface="B Titr" pitchFamily="2" charset="-78"/>
              </a:rPr>
              <a:t>منوط به تائید حساب شما توسط کاربر مدیر دانشگاه یا مرکز آموزشی پژوهشی </a:t>
            </a:r>
            <a:r>
              <a:rPr lang="fa-IR" sz="2400" dirty="0" smtClean="0">
                <a:cs typeface="B Titr" pitchFamily="2" charset="-78"/>
              </a:rPr>
              <a:t>شما خواهد بود.</a:t>
            </a:r>
          </a:p>
          <a:p>
            <a:pPr algn="r" rtl="1">
              <a:lnSpc>
                <a:spcPct val="150000"/>
              </a:lnSpc>
            </a:pPr>
            <a:r>
              <a:rPr lang="fa-IR" sz="2400" dirty="0" smtClean="0">
                <a:cs typeface="B Titr" pitchFamily="2" charset="-78"/>
              </a:rPr>
              <a:t> پس از تعیین هویت توسط سیستم و بازگشت به پورتال نام کاربر به جاي لوگوي مرکز نمایش داده میشود</a:t>
            </a:r>
            <a:r>
              <a:rPr lang="en-US" sz="2400" dirty="0" smtClean="0">
                <a:cs typeface="B Titr" pitchFamily="2" charset="-78"/>
              </a:rPr>
              <a:t>.</a:t>
            </a:r>
            <a:br>
              <a:rPr lang="en-US" sz="2400" dirty="0" smtClean="0">
                <a:cs typeface="B Titr" pitchFamily="2" charset="-78"/>
              </a:rPr>
            </a:br>
            <a:endParaRPr 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381</TotalTime>
  <Words>1560</Words>
  <Application>Microsoft Office PowerPoint</Application>
  <PresentationFormat>On-screen Show (4:3)</PresentationFormat>
  <Paragraphs>69</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    آشنایی با پورتال منابع دیجیتالی وزارت بهداشت، درمان و آموزش پزشکی (پورتال دانشیار)  PMDR </vt:lpstr>
      <vt:lpstr>PMDR مخفف چیست؟</vt:lpstr>
      <vt:lpstr>نحوه استفاده: بدون گذراندن مراحل ثبت نام </vt:lpstr>
      <vt:lpstr>Slide 4</vt:lpstr>
      <vt:lpstr>ثبت نام</vt:lpstr>
      <vt:lpstr>فرم درخواست مشخصات</vt:lpstr>
      <vt:lpstr>فرم درخواست مشخصات (ادامه)</vt:lpstr>
      <vt:lpstr>Slide 8</vt:lpstr>
      <vt:lpstr>Slide 9</vt:lpstr>
      <vt:lpstr>Slide 10</vt:lpstr>
      <vt:lpstr>با کلیک بر روی لینک موجود در ایمیل خود به صفحه ای راهنمائی خواهید شد که در آن با استفاده از کد فعال سازی میتوانید برای حساب کاربری خود کلمه عبور خود را تعریف نمائید. </vt:lpstr>
      <vt:lpstr>Slide 12</vt:lpstr>
      <vt:lpstr>Slide 13</vt:lpstr>
      <vt:lpstr>فراموشی کلمه رمز و یا تغییر آن</vt:lpstr>
      <vt:lpstr>Slide 15</vt:lpstr>
      <vt:lpstr>پایگاههای اطلاعاتی- Databases</vt:lpstr>
      <vt:lpstr>Slide 17</vt:lpstr>
      <vt:lpstr>چگونگی ورود به پایگاه های اطلاعاتی</vt:lpstr>
      <vt:lpstr>Slide 19</vt:lpstr>
      <vt:lpstr>View Titles </vt:lpstr>
      <vt:lpstr>Slide 21</vt:lpstr>
      <vt:lpstr>A To Z</vt:lpstr>
      <vt:lpstr>Slide 23</vt:lpstr>
      <vt:lpstr>News &amp; Alerts</vt:lpstr>
      <vt:lpstr>My PMDR</vt:lpstr>
      <vt:lpstr>My Profile Settings</vt:lpstr>
      <vt:lpstr> My RSS</vt:lpstr>
      <vt:lpstr>Slide 28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آشنایی با </dc:title>
  <dc:creator>lib</dc:creator>
  <cp:lastModifiedBy>razmkhah</cp:lastModifiedBy>
  <cp:revision>69</cp:revision>
  <dcterms:created xsi:type="dcterms:W3CDTF">2011-12-26T06:17:47Z</dcterms:created>
  <dcterms:modified xsi:type="dcterms:W3CDTF">2012-04-15T06:24:33Z</dcterms:modified>
</cp:coreProperties>
</file>